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2"/>
  </p:notesMasterIdLst>
  <p:sldIdLst>
    <p:sldId id="955" r:id="rId5"/>
    <p:sldId id="975" r:id="rId6"/>
    <p:sldId id="982" r:id="rId7"/>
    <p:sldId id="957" r:id="rId8"/>
    <p:sldId id="997" r:id="rId9"/>
    <p:sldId id="954" r:id="rId10"/>
    <p:sldId id="986" r:id="rId11"/>
    <p:sldId id="961" r:id="rId12"/>
    <p:sldId id="990" r:id="rId13"/>
    <p:sldId id="983" r:id="rId14"/>
    <p:sldId id="976" r:id="rId15"/>
    <p:sldId id="977" r:id="rId16"/>
    <p:sldId id="958" r:id="rId17"/>
    <p:sldId id="993" r:id="rId18"/>
    <p:sldId id="959" r:id="rId19"/>
    <p:sldId id="966" r:id="rId20"/>
    <p:sldId id="967" r:id="rId21"/>
    <p:sldId id="968" r:id="rId22"/>
    <p:sldId id="969" r:id="rId23"/>
    <p:sldId id="970" r:id="rId24"/>
    <p:sldId id="973" r:id="rId25"/>
    <p:sldId id="972" r:id="rId26"/>
    <p:sldId id="978" r:id="rId27"/>
    <p:sldId id="987" r:id="rId28"/>
    <p:sldId id="979" r:id="rId29"/>
    <p:sldId id="992" r:id="rId30"/>
    <p:sldId id="960" r:id="rId31"/>
    <p:sldId id="980" r:id="rId32"/>
    <p:sldId id="985" r:id="rId33"/>
    <p:sldId id="994" r:id="rId34"/>
    <p:sldId id="991" r:id="rId35"/>
    <p:sldId id="981" r:id="rId36"/>
    <p:sldId id="988" r:id="rId37"/>
    <p:sldId id="989" r:id="rId38"/>
    <p:sldId id="984" r:id="rId39"/>
    <p:sldId id="971" r:id="rId40"/>
    <p:sldId id="956" r:id="rId41"/>
  </p:sldIdLst>
  <p:sldSz cx="12192000" cy="6858000"/>
  <p:notesSz cx="6797675"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Bakker" initials="PB" lastIdx="2" clrIdx="0">
    <p:extLst>
      <p:ext uri="{19B8F6BF-5375-455C-9EA6-DF929625EA0E}">
        <p15:presenceInfo xmlns:p15="http://schemas.microsoft.com/office/powerpoint/2012/main" userId="1fe9f8487ecdb2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snapToObjects="1">
      <p:cViewPr varScale="1">
        <p:scale>
          <a:sx n="68" d="100"/>
          <a:sy n="68"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FA354860-1F82-4BAF-A73B-F141A0E6BE1F}" type="datetimeFigureOut">
              <a:rPr lang="nl-NL" smtClean="0"/>
              <a:t>19-2-2023</a:t>
            </a:fld>
            <a:endParaRPr lang="nl-NL"/>
          </a:p>
        </p:txBody>
      </p:sp>
      <p:sp>
        <p:nvSpPr>
          <p:cNvPr id="4" name="Tijdelijke aanduiding voor dia-afbeelding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F9E717A0-D06E-4CA0-956B-DA953BEB125C}" type="slidenum">
              <a:rPr lang="nl-NL" smtClean="0"/>
              <a:t>‹nr.›</a:t>
            </a:fld>
            <a:endParaRPr lang="nl-NL"/>
          </a:p>
        </p:txBody>
      </p:sp>
    </p:spTree>
    <p:extLst>
      <p:ext uri="{BB962C8B-B14F-4D97-AF65-F5344CB8AC3E}">
        <p14:creationId xmlns:p14="http://schemas.microsoft.com/office/powerpoint/2010/main" val="1265434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Startpagina staat aan als deelnemers binnenkomen</a:t>
            </a:r>
          </a:p>
          <a:p>
            <a:endParaRPr lang="nl-NL" dirty="0"/>
          </a:p>
          <a:p>
            <a:r>
              <a:rPr lang="nl-NL" dirty="0"/>
              <a:t>Verdwijnt bij 1</a:t>
            </a:r>
            <a:r>
              <a:rPr lang="nl-NL" baseline="30000" dirty="0"/>
              <a:t>e</a:t>
            </a:r>
            <a:r>
              <a:rPr lang="nl-NL" dirty="0"/>
              <a:t> klik</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1</a:t>
            </a:fld>
            <a:endParaRPr lang="nl-NL"/>
          </a:p>
        </p:txBody>
      </p:sp>
    </p:spTree>
    <p:extLst>
      <p:ext uri="{BB962C8B-B14F-4D97-AF65-F5344CB8AC3E}">
        <p14:creationId xmlns:p14="http://schemas.microsoft.com/office/powerpoint/2010/main" val="823077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publiek wie hier voor is (verwachting ongeveer allemaal)</a:t>
            </a:r>
          </a:p>
          <a:p>
            <a:endParaRPr lang="nl-NL" dirty="0"/>
          </a:p>
          <a:p>
            <a:r>
              <a:rPr lang="nl-NL" dirty="0"/>
              <a:t>Vervolgvraag aan publiek welk criterium vind je het allerbelangrijkste, even turven en meenemen</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11</a:t>
            </a:fld>
            <a:endParaRPr lang="nl-NL"/>
          </a:p>
        </p:txBody>
      </p:sp>
    </p:spTree>
    <p:extLst>
      <p:ext uri="{BB962C8B-B14F-4D97-AF65-F5344CB8AC3E}">
        <p14:creationId xmlns:p14="http://schemas.microsoft.com/office/powerpoint/2010/main" val="34110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publiek: wie vind dit belangrijk: verwachting overgrote meerderheid. Even inventariseren en noteren</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12</a:t>
            </a:fld>
            <a:endParaRPr lang="nl-NL"/>
          </a:p>
        </p:txBody>
      </p:sp>
    </p:spTree>
    <p:extLst>
      <p:ext uri="{BB962C8B-B14F-4D97-AF65-F5344CB8AC3E}">
        <p14:creationId xmlns:p14="http://schemas.microsoft.com/office/powerpoint/2010/main" val="21747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13</a:t>
            </a:fld>
            <a:endParaRPr lang="nl-NL"/>
          </a:p>
        </p:txBody>
      </p:sp>
    </p:spTree>
    <p:extLst>
      <p:ext uri="{BB962C8B-B14F-4D97-AF65-F5344CB8AC3E}">
        <p14:creationId xmlns:p14="http://schemas.microsoft.com/office/powerpoint/2010/main" val="338226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de echte resultaten van de praktijktest door </a:t>
            </a:r>
            <a:r>
              <a:rPr lang="nl-NL" dirty="0" err="1"/>
              <a:t>Endures</a:t>
            </a:r>
            <a:r>
              <a:rPr lang="nl-NL" dirty="0"/>
              <a:t>. </a:t>
            </a:r>
          </a:p>
          <a:p>
            <a:endParaRPr lang="nl-NL" dirty="0"/>
          </a:p>
          <a:p>
            <a:r>
              <a:rPr lang="nl-NL" dirty="0"/>
              <a:t>Conclusie voor zoet water: ze doen het allemaal wel redelijk goed dus effectiviteit is geen argument om niet te veranderen.</a:t>
            </a:r>
          </a:p>
          <a:p>
            <a:endParaRPr lang="nl-NL" dirty="0"/>
          </a:p>
          <a:p>
            <a:r>
              <a:rPr lang="nl-NL" dirty="0"/>
              <a:t>Conclusie voor zout water: gechargeerd: ze doen het allemaal slecht; de ideale oplossing zit er niet tussen dus het maakt allemaal ook niet veel uit. Maar dat is wat kort door de bocht. Je zult dus moeten reinigen en wat werkt dan het prettigste? Zie ook de ontwikkelingen in </a:t>
            </a:r>
            <a:r>
              <a:rPr lang="nl-NL" dirty="0" err="1"/>
              <a:t>Scandinavie</a:t>
            </a:r>
            <a:r>
              <a:rPr lang="nl-NL" dirty="0"/>
              <a:t> richting harde coatings en borstelen. Maar </a:t>
            </a:r>
            <a:r>
              <a:rPr lang="nl-NL" dirty="0" err="1"/>
              <a:t>cave</a:t>
            </a:r>
            <a:r>
              <a:rPr lang="nl-NL" dirty="0"/>
              <a:t> de mate en type van aangroei verschillen sterk van plek tot plek dus kun je dat niet zomaar overzetten</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14</a:t>
            </a:fld>
            <a:endParaRPr lang="nl-NL"/>
          </a:p>
        </p:txBody>
      </p:sp>
    </p:spTree>
    <p:extLst>
      <p:ext uri="{BB962C8B-B14F-4D97-AF65-F5344CB8AC3E}">
        <p14:creationId xmlns:p14="http://schemas.microsoft.com/office/powerpoint/2010/main" val="1547030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15</a:t>
            </a:fld>
            <a:endParaRPr lang="nl-NL"/>
          </a:p>
        </p:txBody>
      </p:sp>
    </p:spTree>
    <p:extLst>
      <p:ext uri="{BB962C8B-B14F-4D97-AF65-F5344CB8AC3E}">
        <p14:creationId xmlns:p14="http://schemas.microsoft.com/office/powerpoint/2010/main" val="944708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16</a:t>
            </a:fld>
            <a:endParaRPr lang="nl-NL"/>
          </a:p>
        </p:txBody>
      </p:sp>
    </p:spTree>
    <p:extLst>
      <p:ext uri="{BB962C8B-B14F-4D97-AF65-F5344CB8AC3E}">
        <p14:creationId xmlns:p14="http://schemas.microsoft.com/office/powerpoint/2010/main" val="1114809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17</a:t>
            </a:fld>
            <a:endParaRPr lang="nl-NL"/>
          </a:p>
        </p:txBody>
      </p:sp>
    </p:spTree>
    <p:extLst>
      <p:ext uri="{BB962C8B-B14F-4D97-AF65-F5344CB8AC3E}">
        <p14:creationId xmlns:p14="http://schemas.microsoft.com/office/powerpoint/2010/main" val="3669111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18</a:t>
            </a:fld>
            <a:endParaRPr lang="nl-NL"/>
          </a:p>
        </p:txBody>
      </p:sp>
    </p:spTree>
    <p:extLst>
      <p:ext uri="{BB962C8B-B14F-4D97-AF65-F5344CB8AC3E}">
        <p14:creationId xmlns:p14="http://schemas.microsoft.com/office/powerpoint/2010/main" val="2274466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19</a:t>
            </a:fld>
            <a:endParaRPr lang="nl-NL"/>
          </a:p>
        </p:txBody>
      </p:sp>
    </p:spTree>
    <p:extLst>
      <p:ext uri="{BB962C8B-B14F-4D97-AF65-F5344CB8AC3E}">
        <p14:creationId xmlns:p14="http://schemas.microsoft.com/office/powerpoint/2010/main" val="1181480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20</a:t>
            </a:fld>
            <a:endParaRPr lang="nl-NL"/>
          </a:p>
        </p:txBody>
      </p:sp>
    </p:spTree>
    <p:extLst>
      <p:ext uri="{BB962C8B-B14F-4D97-AF65-F5344CB8AC3E}">
        <p14:creationId xmlns:p14="http://schemas.microsoft.com/office/powerpoint/2010/main" val="62513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Introductie spreker: studie farmacie-milieukunde-</a:t>
            </a:r>
            <a:r>
              <a:rPr lang="nl-NL" dirty="0" err="1"/>
              <a:t>milieutox</a:t>
            </a:r>
            <a:r>
              <a:rPr lang="nl-NL" dirty="0"/>
              <a:t> &gt; tropen &gt; apotheker 1</a:t>
            </a:r>
            <a:r>
              <a:rPr lang="nl-NL" baseline="30000" dirty="0"/>
              <a:t>e</a:t>
            </a:r>
            <a:r>
              <a:rPr lang="nl-NL" dirty="0"/>
              <a:t> lijn &gt; rechten</a:t>
            </a:r>
          </a:p>
          <a:p>
            <a:endParaRPr lang="nl-NL" dirty="0"/>
          </a:p>
          <a:p>
            <a:r>
              <a:rPr lang="nl-NL" dirty="0"/>
              <a:t>Zeiler sinds … kleine bootjes &gt; </a:t>
            </a:r>
            <a:r>
              <a:rPr lang="nl-NL" dirty="0" err="1"/>
              <a:t>victoire</a:t>
            </a:r>
            <a:r>
              <a:rPr lang="nl-NL" dirty="0"/>
              <a:t> &gt; </a:t>
            </a:r>
            <a:r>
              <a:rPr lang="nl-NL" dirty="0" err="1"/>
              <a:t>contest</a:t>
            </a:r>
            <a:r>
              <a:rPr lang="nl-NL" dirty="0"/>
              <a:t> 31 &gt; niks &gt; valk &gt; </a:t>
            </a:r>
            <a:r>
              <a:rPr lang="nl-NL" dirty="0" err="1"/>
              <a:t>beniguet</a:t>
            </a:r>
            <a:r>
              <a:rPr lang="nl-NL" dirty="0"/>
              <a:t> sinds 2014</a:t>
            </a:r>
          </a:p>
          <a:p>
            <a:endParaRPr lang="nl-NL" dirty="0"/>
          </a:p>
          <a:p>
            <a:r>
              <a:rPr lang="nl-NL" dirty="0"/>
              <a:t>Netwerkgroep </a:t>
            </a:r>
            <a:r>
              <a:rPr lang="nl-NL" dirty="0" err="1"/>
              <a:t>antifouling</a:t>
            </a:r>
            <a:r>
              <a:rPr lang="nl-NL" dirty="0"/>
              <a:t> samenwerking watersportverbond, TZ, Wadvaarders, motorbootvaarders </a:t>
            </a:r>
            <a:r>
              <a:rPr lang="nl-NL" dirty="0" err="1"/>
              <a:t>ea</a:t>
            </a:r>
            <a:endParaRPr lang="nl-NL" dirty="0"/>
          </a:p>
          <a:p>
            <a:endParaRPr lang="nl-NL" dirty="0"/>
          </a:p>
          <a:p>
            <a:r>
              <a:rPr lang="nl-NL" dirty="0"/>
              <a:t>Deelname vanuit Wadvaarders maar vooral ook persoonlijke belangstelling onderwerp</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2</a:t>
            </a:fld>
            <a:endParaRPr lang="nl-NL"/>
          </a:p>
        </p:txBody>
      </p:sp>
    </p:spTree>
    <p:extLst>
      <p:ext uri="{BB962C8B-B14F-4D97-AF65-F5344CB8AC3E}">
        <p14:creationId xmlns:p14="http://schemas.microsoft.com/office/powerpoint/2010/main" val="81351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21</a:t>
            </a:fld>
            <a:endParaRPr lang="nl-NL"/>
          </a:p>
        </p:txBody>
      </p:sp>
    </p:spTree>
    <p:extLst>
      <p:ext uri="{BB962C8B-B14F-4D97-AF65-F5344CB8AC3E}">
        <p14:creationId xmlns:p14="http://schemas.microsoft.com/office/powerpoint/2010/main" val="1551014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22</a:t>
            </a:fld>
            <a:endParaRPr lang="nl-NL"/>
          </a:p>
        </p:txBody>
      </p:sp>
    </p:spTree>
    <p:extLst>
      <p:ext uri="{BB962C8B-B14F-4D97-AF65-F5344CB8AC3E}">
        <p14:creationId xmlns:p14="http://schemas.microsoft.com/office/powerpoint/2010/main" val="766519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The Biocidal Products Regulation (BPR, Regulation (EU) 528/2012) concerns the placing on the market and use of biocidal products, which are used to protect humans, animals, materials or articles against harmful organisms like pests or bacteria, by the action of the active substances contained in the biocidal product.</a:t>
            </a:r>
          </a:p>
          <a:p>
            <a:endParaRPr lang="en-US" dirty="0"/>
          </a:p>
          <a:p>
            <a:r>
              <a:rPr lang="nl-NL" dirty="0"/>
              <a:t>In Nederland moet een </a:t>
            </a:r>
            <a:r>
              <a:rPr lang="nl-NL" dirty="0" err="1"/>
              <a:t>antifouling</a:t>
            </a:r>
            <a:r>
              <a:rPr lang="nl-NL" dirty="0"/>
              <a:t> worden toegelaten door het College Toelating Gewasbeschermingsmiddelen en Biociden (CTGB). Gebruik je een middel dat niet door het CTGB is goedgekeurd dan ben je in overtreding en riskeer je een boete van 2.500 euro.</a:t>
            </a:r>
          </a:p>
          <a:p>
            <a:endParaRPr lang="nl-NL" dirty="0"/>
          </a:p>
          <a:p>
            <a:r>
              <a:rPr lang="nl-NL" dirty="0"/>
              <a:t>Wet gewasbeschermingsmiddelen en biociden: gebruiker is gebruiker: iedere natuurlijke persoon of rechtspersoon die een gewasbeschermingsmiddel of biocide toepast, toedient, doet toepassen, of doet toedienen;</a:t>
            </a:r>
          </a:p>
          <a:p>
            <a:endParaRPr lang="nl-NL" dirty="0"/>
          </a:p>
          <a:p>
            <a:endParaRPr lang="nl-NL" dirty="0"/>
          </a:p>
          <a:p>
            <a:r>
              <a:rPr lang="nl-NL" dirty="0"/>
              <a:t>Dit is op zich een goed systeem dat ervoor zorgt dat </a:t>
            </a:r>
            <a:r>
              <a:rPr lang="nl-NL" dirty="0" err="1"/>
              <a:t>antifoulings</a:t>
            </a:r>
            <a:r>
              <a:rPr lang="nl-NL" dirty="0"/>
              <a:t> goed bekeken worden op alle risico’s in de context van het land waar het over gaat. Inclusief alle risico’s voor gebruiker en milieu. </a:t>
            </a:r>
          </a:p>
          <a:p>
            <a:endParaRPr lang="nl-NL" dirty="0"/>
          </a:p>
          <a:p>
            <a:r>
              <a:rPr lang="nl-NL" dirty="0"/>
              <a:t>Maar….</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23</a:t>
            </a:fld>
            <a:endParaRPr lang="nl-NL"/>
          </a:p>
        </p:txBody>
      </p:sp>
    </p:spTree>
    <p:extLst>
      <p:ext uri="{BB962C8B-B14F-4D97-AF65-F5344CB8AC3E}">
        <p14:creationId xmlns:p14="http://schemas.microsoft.com/office/powerpoint/2010/main" val="2361890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is dus eigenlijk geen controle op het varen. Dus als je in Termuntenzijl ligt kun je aan de overkant je boot laten behandelen en in Nederland gewoon het water op. </a:t>
            </a:r>
          </a:p>
          <a:p>
            <a:endParaRPr lang="nl-NL" dirty="0"/>
          </a:p>
          <a:p>
            <a:r>
              <a:rPr lang="nl-NL" dirty="0"/>
              <a:t>Er wordt overigens in Nederland wel gecontroleerd door de waterschappen, ik weet dat </a:t>
            </a:r>
            <a:r>
              <a:rPr lang="nl-NL" dirty="0" err="1"/>
              <a:t>Wetterskip</a:t>
            </a:r>
            <a:r>
              <a:rPr lang="nl-NL" dirty="0"/>
              <a:t> Fryslân en HHNK dat in elk geval doen. Boete kan 2500€ zijn plus gedwongen verwijderen verboden product. </a:t>
            </a:r>
          </a:p>
          <a:p>
            <a:endParaRPr lang="nl-NL" dirty="0"/>
          </a:p>
          <a:p>
            <a:r>
              <a:rPr lang="nl-NL" dirty="0"/>
              <a:t>Commercieel heeft ruimere mogelijkheden. Dat is op zich ook wel verdedigbaar, andere belangenafweging maar ook complexere milieuafweging (brandstofreductie! CO2 plus N!). Maar het voelt natuurlijk niet goed. </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24</a:t>
            </a:fld>
            <a:endParaRPr lang="nl-NL"/>
          </a:p>
        </p:txBody>
      </p:sp>
    </p:spTree>
    <p:extLst>
      <p:ext uri="{BB962C8B-B14F-4D97-AF65-F5344CB8AC3E}">
        <p14:creationId xmlns:p14="http://schemas.microsoft.com/office/powerpoint/2010/main" val="978028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eigenlijk vreemd, maar zo zit het nu eenmaal in elkaar. Je zult dus ook tevergeefs zoeken naar een toelatingsnummer op een pot biocidevrije </a:t>
            </a:r>
            <a:r>
              <a:rPr lang="nl-NL" dirty="0" err="1"/>
              <a:t>zelfslijpende</a:t>
            </a:r>
            <a:r>
              <a:rPr lang="nl-NL" dirty="0"/>
              <a:t> </a:t>
            </a:r>
            <a:r>
              <a:rPr lang="nl-NL" dirty="0" err="1"/>
              <a:t>antifouling</a:t>
            </a:r>
            <a:r>
              <a:rPr lang="nl-NL" dirty="0"/>
              <a:t>, non-stick </a:t>
            </a:r>
            <a:r>
              <a:rPr lang="nl-NL" dirty="0" err="1"/>
              <a:t>antifouling</a:t>
            </a:r>
            <a:r>
              <a:rPr lang="nl-NL" dirty="0"/>
              <a:t> etc. Deze producten zijn daarmee OOK NIET beoordeeld op veilig aanbrengen </a:t>
            </a:r>
            <a:r>
              <a:rPr lang="nl-NL" dirty="0" err="1"/>
              <a:t>enzo</a:t>
            </a:r>
            <a:r>
              <a:rPr lang="nl-NL" dirty="0"/>
              <a:t>!!</a:t>
            </a:r>
          </a:p>
          <a:p>
            <a:endParaRPr lang="nl-NL" dirty="0"/>
          </a:p>
          <a:p>
            <a:r>
              <a:rPr lang="nl-NL" dirty="0"/>
              <a:t>Eigenlijk zou je van elk product een milieueffect beoordeling en een veiligheidsbeoordeling willen zien. </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25</a:t>
            </a:fld>
            <a:endParaRPr lang="nl-NL"/>
          </a:p>
        </p:txBody>
      </p:sp>
    </p:spTree>
    <p:extLst>
      <p:ext uri="{BB962C8B-B14F-4D97-AF65-F5344CB8AC3E}">
        <p14:creationId xmlns:p14="http://schemas.microsoft.com/office/powerpoint/2010/main" val="563498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REACH verordening EU: VIB MOET voor professionele gebruiker, maar uitdrukkelijk niet voor consument en distributeur</a:t>
            </a:r>
          </a:p>
          <a:p>
            <a:endParaRPr lang="nl-NL" dirty="0"/>
          </a:p>
          <a:p>
            <a:r>
              <a:rPr lang="nl-NL" dirty="0"/>
              <a:t>13. „downstreamgebruiker”: elke in de Gemeenschap gevestigde natuurlijke persoon of rechtspersoon, niet zijnde een fabrikant of importeur, die een stof, hetzij als zodanig, hetzij in een ►M3 mengsel ◄, gebruikt bij zijn industriële activiteiten of beroepsactiviteiten. Distributeurs en consumenten zijn geen downstreamgebruikers. </a:t>
            </a:r>
            <a:r>
              <a:rPr lang="nl-NL" dirty="0" err="1"/>
              <a:t>Wederimporteurs</a:t>
            </a:r>
            <a:r>
              <a:rPr lang="nl-NL" dirty="0"/>
              <a:t> die krachtens artikel 2, lid 7, onder c), zijn vrijgesteld, worden als downstreamgebruikers beschouwd;</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26</a:t>
            </a:fld>
            <a:endParaRPr lang="nl-NL"/>
          </a:p>
        </p:txBody>
      </p:sp>
    </p:spTree>
    <p:extLst>
      <p:ext uri="{BB962C8B-B14F-4D97-AF65-F5344CB8AC3E}">
        <p14:creationId xmlns:p14="http://schemas.microsoft.com/office/powerpoint/2010/main" val="3687076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27</a:t>
            </a:fld>
            <a:endParaRPr lang="nl-NL"/>
          </a:p>
        </p:txBody>
      </p:sp>
    </p:spTree>
    <p:extLst>
      <p:ext uri="{BB962C8B-B14F-4D97-AF65-F5344CB8AC3E}">
        <p14:creationId xmlns:p14="http://schemas.microsoft.com/office/powerpoint/2010/main" val="943115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Nieuwsgierigheid. </a:t>
            </a:r>
          </a:p>
          <a:p>
            <a:endParaRPr lang="nl-NL" dirty="0"/>
          </a:p>
          <a:p>
            <a:r>
              <a:rPr lang="nl-NL" dirty="0"/>
              <a:t>Vraag 1 wat zit er nu werkelijk op: Even benadrukken dat het hier niet gaat om elkaar de maat te nemen maar gewoon eens te kijken hoe de werkelijkheid nu is</a:t>
            </a:r>
          </a:p>
          <a:p>
            <a:endParaRPr lang="nl-NL" dirty="0"/>
          </a:p>
          <a:p>
            <a:r>
              <a:rPr lang="nl-NL" dirty="0"/>
              <a:t>Vraag 2 idem, het gaat er mij dus niet om dat we er afspraken over gaan maken maar wel om eens te peilen wat nu daadwerkelijk de intentie is. Om vervolgens eens te kijken naar het waarom daarachter als de groep dat toestaat dan wel daar klaar voor is. Aftasten dus</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28</a:t>
            </a:fld>
            <a:endParaRPr lang="nl-NL"/>
          </a:p>
        </p:txBody>
      </p:sp>
    </p:spTree>
    <p:extLst>
      <p:ext uri="{BB962C8B-B14F-4D97-AF65-F5344CB8AC3E}">
        <p14:creationId xmlns:p14="http://schemas.microsoft.com/office/powerpoint/2010/main" val="753702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duurt het zo lang. NB de </a:t>
            </a:r>
            <a:r>
              <a:rPr lang="nl-NL" dirty="0" err="1"/>
              <a:t>toxic</a:t>
            </a:r>
            <a:r>
              <a:rPr lang="nl-NL" dirty="0"/>
              <a:t> stress op waterecosystemen is een optelsom van verschillende stressoren (zie de Oder!!). Het verminderen van één van die stressoren helpt echt</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29</a:t>
            </a:fld>
            <a:endParaRPr lang="nl-NL"/>
          </a:p>
        </p:txBody>
      </p:sp>
    </p:spTree>
    <p:extLst>
      <p:ext uri="{BB962C8B-B14F-4D97-AF65-F5344CB8AC3E}">
        <p14:creationId xmlns:p14="http://schemas.microsoft.com/office/powerpoint/2010/main" val="1978007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Zomaar wat jatwerk: een rapport over </a:t>
            </a:r>
            <a:r>
              <a:rPr lang="nl-NL" dirty="0" err="1"/>
              <a:t>toxic</a:t>
            </a:r>
            <a:r>
              <a:rPr lang="nl-NL" dirty="0"/>
              <a:t> stress in oppervlaktewater. Om even een snel idee te krijgen van de staat van het Nederlandse oppervlaktewater. </a:t>
            </a:r>
          </a:p>
          <a:p>
            <a:endParaRPr lang="nl-NL" dirty="0"/>
          </a:p>
          <a:p>
            <a:r>
              <a:rPr lang="nl-NL" dirty="0" err="1"/>
              <a:t>Toxic</a:t>
            </a:r>
            <a:r>
              <a:rPr lang="nl-NL" dirty="0"/>
              <a:t> stress is een inschatting maken van de belasting die alle giftige stoffen samen hebben op het watermilieu (oppervlaktewater). Daar is </a:t>
            </a:r>
            <a:r>
              <a:rPr lang="nl-NL" dirty="0" err="1"/>
              <a:t>antifouling</a:t>
            </a:r>
            <a:r>
              <a:rPr lang="nl-NL" dirty="0"/>
              <a:t> natuurlijk maar een klein deel van.  Maar het verkleinen van dat deel heeft wel degelijk zin. </a:t>
            </a:r>
          </a:p>
          <a:p>
            <a:endParaRPr lang="nl-NL" dirty="0"/>
          </a:p>
          <a:p>
            <a:r>
              <a:rPr lang="nl-NL" dirty="0"/>
              <a:t>Schadelijk wil zeggen dat het waterleven negatieve consequenties heeft van de </a:t>
            </a:r>
            <a:r>
              <a:rPr lang="nl-NL" dirty="0" err="1"/>
              <a:t>toxic</a:t>
            </a:r>
            <a:r>
              <a:rPr lang="nl-NL" dirty="0"/>
              <a:t> stress. Kort door de bocht: Relatief mild wil zeggen dat er weliswaar een invloed is op bv voortplanting of overleving, maar dat over het algemeen soorten zich nog kunnen handhaven. Relatief ernstig wil zeggen dat er soorten met uitsterven bedreigd worden. </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30</a:t>
            </a:fld>
            <a:endParaRPr lang="nl-NL"/>
          </a:p>
        </p:txBody>
      </p:sp>
    </p:spTree>
    <p:extLst>
      <p:ext uri="{BB962C8B-B14F-4D97-AF65-F5344CB8AC3E}">
        <p14:creationId xmlns:p14="http://schemas.microsoft.com/office/powerpoint/2010/main" val="410437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niet wachten op de overheid, waarom zelf in actie komen? </a:t>
            </a:r>
          </a:p>
          <a:p>
            <a:endParaRPr lang="nl-NL" dirty="0"/>
          </a:p>
          <a:p>
            <a:r>
              <a:rPr lang="nl-NL" dirty="0"/>
              <a:t>Als je achter de kudde aanloopt stap je in de stront, maar als je voorop loopt geef je de richting aan</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3</a:t>
            </a:fld>
            <a:endParaRPr lang="nl-NL"/>
          </a:p>
        </p:txBody>
      </p:sp>
    </p:spTree>
    <p:extLst>
      <p:ext uri="{BB962C8B-B14F-4D97-AF65-F5344CB8AC3E}">
        <p14:creationId xmlns:p14="http://schemas.microsoft.com/office/powerpoint/2010/main" val="1329861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2007, dat is toen deze vereniging 75 jaar werd als ik het wel heb.</a:t>
            </a:r>
          </a:p>
          <a:p>
            <a:endParaRPr lang="nl-NL" dirty="0"/>
          </a:p>
          <a:p>
            <a:r>
              <a:rPr lang="nl-NL" dirty="0"/>
              <a:t>Toen was er al een keuzehulp en aandacht voor alternatieven. </a:t>
            </a:r>
          </a:p>
          <a:p>
            <a:endParaRPr lang="nl-NL" dirty="0"/>
          </a:p>
          <a:p>
            <a:r>
              <a:rPr lang="nl-NL" dirty="0"/>
              <a:t>We zijn nu 15 jaar verder</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31</a:t>
            </a:fld>
            <a:endParaRPr lang="nl-NL"/>
          </a:p>
        </p:txBody>
      </p:sp>
    </p:spTree>
    <p:extLst>
      <p:ext uri="{BB962C8B-B14F-4D97-AF65-F5344CB8AC3E}">
        <p14:creationId xmlns:p14="http://schemas.microsoft.com/office/powerpoint/2010/main" val="2700990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beste is de grootste vijand van het goede</a:t>
            </a:r>
          </a:p>
          <a:p>
            <a:endParaRPr lang="nl-NL" dirty="0"/>
          </a:p>
          <a:p>
            <a:r>
              <a:rPr lang="nl-NL" dirty="0"/>
              <a:t>Maar er is heel veel simpels te bedenken wat wel degelijk zin heeft, makkelijk is, weinig kost, vanaf vandaag al kan (of al gebeurt). Zegt het voort!!!!!</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32</a:t>
            </a:fld>
            <a:endParaRPr lang="nl-NL"/>
          </a:p>
        </p:txBody>
      </p:sp>
    </p:spTree>
    <p:extLst>
      <p:ext uri="{BB962C8B-B14F-4D97-AF65-F5344CB8AC3E}">
        <p14:creationId xmlns:p14="http://schemas.microsoft.com/office/powerpoint/2010/main" val="2546049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nog meer goede en vooral simpele adviezen</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33</a:t>
            </a:fld>
            <a:endParaRPr lang="nl-NL"/>
          </a:p>
        </p:txBody>
      </p:sp>
    </p:spTree>
    <p:extLst>
      <p:ext uri="{BB962C8B-B14F-4D97-AF65-F5344CB8AC3E}">
        <p14:creationId xmlns:p14="http://schemas.microsoft.com/office/powerpoint/2010/main" val="1925455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spreekt natuurlijk voor zich… hoop ik dan </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34</a:t>
            </a:fld>
            <a:endParaRPr lang="nl-NL"/>
          </a:p>
        </p:txBody>
      </p:sp>
    </p:spTree>
    <p:extLst>
      <p:ext uri="{BB962C8B-B14F-4D97-AF65-F5344CB8AC3E}">
        <p14:creationId xmlns:p14="http://schemas.microsoft.com/office/powerpoint/2010/main" val="276825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Open vraag aan de groep</a:t>
            </a:r>
          </a:p>
          <a:p>
            <a:endParaRPr lang="nl-NL" dirty="0"/>
          </a:p>
          <a:p>
            <a:r>
              <a:rPr lang="nl-NL" dirty="0"/>
              <a:t>On  line </a:t>
            </a:r>
            <a:r>
              <a:rPr lang="nl-NL" dirty="0" err="1"/>
              <a:t>testimonial</a:t>
            </a:r>
            <a:r>
              <a:rPr lang="nl-NL" dirty="0"/>
              <a:t> zegt me niet zo veel. Als mijn buurman aan de steiger laat zien hoe het echt gaat heb ik daar meer vertrouwen in. Dat moeten we dus met ons allen doen. Verenigingen zijn juist daarvoor</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35</a:t>
            </a:fld>
            <a:endParaRPr lang="nl-NL"/>
          </a:p>
        </p:txBody>
      </p:sp>
    </p:spTree>
    <p:extLst>
      <p:ext uri="{BB962C8B-B14F-4D97-AF65-F5344CB8AC3E}">
        <p14:creationId xmlns:p14="http://schemas.microsoft.com/office/powerpoint/2010/main" val="3104760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36</a:t>
            </a:fld>
            <a:endParaRPr lang="nl-NL"/>
          </a:p>
        </p:txBody>
      </p:sp>
    </p:spTree>
    <p:extLst>
      <p:ext uri="{BB962C8B-B14F-4D97-AF65-F5344CB8AC3E}">
        <p14:creationId xmlns:p14="http://schemas.microsoft.com/office/powerpoint/2010/main" val="2791615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tenslotte: </a:t>
            </a:r>
            <a:r>
              <a:rPr lang="nl-NL" dirty="0" err="1"/>
              <a:t>terugverwijzing</a:t>
            </a:r>
            <a:r>
              <a:rPr lang="nl-NL" dirty="0"/>
              <a:t> he… gooi het in de groep, verbazing, twijfel, vragen en tips</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37</a:t>
            </a:fld>
            <a:endParaRPr lang="nl-NL"/>
          </a:p>
        </p:txBody>
      </p:sp>
    </p:spTree>
    <p:extLst>
      <p:ext uri="{BB962C8B-B14F-4D97-AF65-F5344CB8AC3E}">
        <p14:creationId xmlns:p14="http://schemas.microsoft.com/office/powerpoint/2010/main" val="137213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 begrip en definitie afstemmen</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4</a:t>
            </a:fld>
            <a:endParaRPr lang="nl-NL"/>
          </a:p>
        </p:txBody>
      </p:sp>
    </p:spTree>
    <p:extLst>
      <p:ext uri="{BB962C8B-B14F-4D97-AF65-F5344CB8AC3E}">
        <p14:creationId xmlns:p14="http://schemas.microsoft.com/office/powerpoint/2010/main" val="1935822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doen het natuurlijk niet zonder reden, het kost tenslotte. Ik kom brandstofbesparing tot 50% tegen. </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6</a:t>
            </a:fld>
            <a:endParaRPr lang="nl-NL"/>
          </a:p>
        </p:txBody>
      </p:sp>
    </p:spTree>
    <p:extLst>
      <p:ext uri="{BB962C8B-B14F-4D97-AF65-F5344CB8AC3E}">
        <p14:creationId xmlns:p14="http://schemas.microsoft.com/office/powerpoint/2010/main" val="336263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wel tegen een prijs. Naast dat </a:t>
            </a:r>
            <a:r>
              <a:rPr lang="nl-NL" dirty="0" err="1"/>
              <a:t>antifouling</a:t>
            </a:r>
            <a:r>
              <a:rPr lang="nl-NL" dirty="0"/>
              <a:t> geld kost tast het ook het milieu aan</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7</a:t>
            </a:fld>
            <a:endParaRPr lang="nl-NL"/>
          </a:p>
        </p:txBody>
      </p:sp>
    </p:spTree>
    <p:extLst>
      <p:ext uri="{BB962C8B-B14F-4D97-AF65-F5344CB8AC3E}">
        <p14:creationId xmlns:p14="http://schemas.microsoft.com/office/powerpoint/2010/main" val="3664509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Zelfslijpende</a:t>
            </a:r>
            <a:r>
              <a:rPr lang="nl-NL" dirty="0"/>
              <a:t> verf werkt per definitie doordat de verf langzaam in het water oplost, waarbij dus alle stoffen in die verf in het water terecht komen. Naast de eventuele biociden (meestal koper) ook de andere ingrediënten, zoals </a:t>
            </a:r>
            <a:r>
              <a:rPr lang="nl-NL" dirty="0" err="1"/>
              <a:t>zinc</a:t>
            </a:r>
            <a:r>
              <a:rPr lang="nl-NL" dirty="0"/>
              <a:t> en andere hulpstoffen en wellicht ook microplastics (bron RIVM </a:t>
            </a:r>
            <a:r>
              <a:rPr lang="nl-NL" dirty="0" err="1"/>
              <a:t>factsheet</a:t>
            </a:r>
            <a:r>
              <a:rPr lang="nl-NL" dirty="0"/>
              <a:t> microplastics in Nederlands oppervlaktewater). Of die er in zitten weten we vaak niet.</a:t>
            </a:r>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8</a:t>
            </a:fld>
            <a:endParaRPr lang="nl-NL"/>
          </a:p>
        </p:txBody>
      </p:sp>
    </p:spTree>
    <p:extLst>
      <p:ext uri="{BB962C8B-B14F-4D97-AF65-F5344CB8AC3E}">
        <p14:creationId xmlns:p14="http://schemas.microsoft.com/office/powerpoint/2010/main" val="216166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zoek naar de getallen kwam ik dit plaatje tegen, geeft wel snel inzicht dat het niet goed gaat. </a:t>
            </a:r>
          </a:p>
          <a:p>
            <a:endParaRPr lang="nl-NL" dirty="0"/>
          </a:p>
          <a:p>
            <a:r>
              <a:rPr lang="nl-NL" dirty="0"/>
              <a:t>Let op: dit gaat over 2015. En let op, de koper en het zink komen niet alleen van </a:t>
            </a:r>
            <a:r>
              <a:rPr lang="nl-NL" dirty="0" err="1"/>
              <a:t>antifouling</a:t>
            </a:r>
            <a:r>
              <a:rPr lang="nl-NL" dirty="0"/>
              <a:t>! Denk ook aan bv zinkanodes tegen roest aan boord. Maar denk ook aan de industrie, verzinkte auto’s, kunstmest </a:t>
            </a:r>
            <a:r>
              <a:rPr lang="nl-NL" dirty="0" err="1"/>
              <a:t>etc</a:t>
            </a:r>
            <a:r>
              <a:rPr lang="nl-NL" dirty="0"/>
              <a:t> </a:t>
            </a:r>
            <a:r>
              <a:rPr lang="nl-NL" dirty="0" err="1"/>
              <a:t>etc</a:t>
            </a:r>
            <a:endParaRPr lang="nl-NL" dirty="0"/>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9</a:t>
            </a:fld>
            <a:endParaRPr lang="nl-NL"/>
          </a:p>
        </p:txBody>
      </p:sp>
    </p:spTree>
    <p:extLst>
      <p:ext uri="{BB962C8B-B14F-4D97-AF65-F5344CB8AC3E}">
        <p14:creationId xmlns:p14="http://schemas.microsoft.com/office/powerpoint/2010/main" val="1659601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productie en transport: Energieverbruik en hulpstoffen </a:t>
            </a:r>
          </a:p>
          <a:p>
            <a:endParaRPr lang="nl-NL" dirty="0"/>
          </a:p>
          <a:p>
            <a:r>
              <a:rPr lang="nl-NL" dirty="0"/>
              <a:t>Aanbrengen: schuurstof bij voorbereiden oppervlak, oplosmiddelen die de lucht in gaan</a:t>
            </a:r>
          </a:p>
          <a:p>
            <a:endParaRPr lang="nl-NL" dirty="0"/>
          </a:p>
          <a:p>
            <a:r>
              <a:rPr lang="nl-NL" dirty="0"/>
              <a:t>Gebruik: loslatende deeltjes, uitlogende stoffen (koper, zink, weekmakers, siliconen, </a:t>
            </a:r>
            <a:r>
              <a:rPr lang="nl-NL" dirty="0" err="1"/>
              <a:t>pfas</a:t>
            </a:r>
            <a:r>
              <a:rPr lang="nl-NL" dirty="0"/>
              <a:t> </a:t>
            </a:r>
            <a:r>
              <a:rPr lang="nl-NL" dirty="0" err="1"/>
              <a:t>etc</a:t>
            </a:r>
            <a:r>
              <a:rPr lang="nl-NL" dirty="0"/>
              <a:t>). Bij </a:t>
            </a:r>
            <a:r>
              <a:rPr lang="nl-NL" dirty="0" err="1"/>
              <a:t>zelfslijpend</a:t>
            </a:r>
            <a:r>
              <a:rPr lang="nl-NL" dirty="0"/>
              <a:t> alle </a:t>
            </a:r>
            <a:r>
              <a:rPr lang="nl-NL" dirty="0" err="1"/>
              <a:t>ingredienten</a:t>
            </a:r>
            <a:r>
              <a:rPr lang="nl-NL" dirty="0"/>
              <a:t>, koper, zink, dragermaterialen, matrix, microplastics etc. Bij </a:t>
            </a:r>
            <a:r>
              <a:rPr lang="nl-NL" dirty="0" err="1"/>
              <a:t>finsulate</a:t>
            </a:r>
            <a:r>
              <a:rPr lang="nl-NL" dirty="0"/>
              <a:t> verlies van haartjes en stukjes folie (volgens testen fabrikant minimaal, grootteorde 0,5% per jaar). Bij ultrasoon schade voor waterorganismen</a:t>
            </a:r>
          </a:p>
          <a:p>
            <a:endParaRPr lang="nl-NL" dirty="0"/>
          </a:p>
          <a:p>
            <a:r>
              <a:rPr lang="nl-NL" dirty="0"/>
              <a:t>Verwijderen en afvoeren: schuurstof, bij </a:t>
            </a:r>
            <a:r>
              <a:rPr lang="nl-NL" dirty="0" err="1"/>
              <a:t>finsulate</a:t>
            </a:r>
            <a:r>
              <a:rPr lang="nl-NL" dirty="0"/>
              <a:t> plastic (nu nog samengesteld dus lastig zuiver te recyclen, wordt wel aan gewerkt), siliconen </a:t>
            </a:r>
            <a:r>
              <a:rPr lang="nl-NL" dirty="0" err="1"/>
              <a:t>etc</a:t>
            </a: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9E717A0-D06E-4CA0-956B-DA953BEB125C}" type="slidenum">
              <a:rPr lang="nl-NL" smtClean="0"/>
              <a:t>10</a:t>
            </a:fld>
            <a:endParaRPr lang="nl-NL"/>
          </a:p>
        </p:txBody>
      </p:sp>
    </p:spTree>
    <p:extLst>
      <p:ext uri="{BB962C8B-B14F-4D97-AF65-F5344CB8AC3E}">
        <p14:creationId xmlns:p14="http://schemas.microsoft.com/office/powerpoint/2010/main" val="227015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B8AA239E-132A-49DF-AC0F-EBE871662459}" type="datetime1">
              <a:rPr lang="nl-NL" smtClean="0"/>
              <a:t>19-2-2023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AF4AE7-2CB3-4965-A66E-9EC1E8E45D60}" type="slidenum">
              <a:rPr lang="nl-NL" smtClean="0"/>
              <a:pPr/>
              <a:t>‹nr.›</a:t>
            </a:fld>
            <a:endParaRPr lang="nl-NL"/>
          </a:p>
        </p:txBody>
      </p:sp>
    </p:spTree>
    <p:extLst>
      <p:ext uri="{BB962C8B-B14F-4D97-AF65-F5344CB8AC3E}">
        <p14:creationId xmlns:p14="http://schemas.microsoft.com/office/powerpoint/2010/main" val="225788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91956A0-9179-4B29-A6D1-7E01722E9C63}" type="datetime1">
              <a:rPr lang="nl-NL" smtClean="0"/>
              <a:t>19-2-2023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AF4AE7-2CB3-4965-A66E-9EC1E8E45D60}" type="slidenum">
              <a:rPr lang="nl-NL" smtClean="0"/>
              <a:pPr/>
              <a:t>‹nr.›</a:t>
            </a:fld>
            <a:endParaRPr lang="nl-NL"/>
          </a:p>
        </p:txBody>
      </p:sp>
    </p:spTree>
    <p:extLst>
      <p:ext uri="{BB962C8B-B14F-4D97-AF65-F5344CB8AC3E}">
        <p14:creationId xmlns:p14="http://schemas.microsoft.com/office/powerpoint/2010/main" val="227687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C59F686-5E46-40FB-B1B8-916B09D6E3EA}" type="datetime1">
              <a:rPr lang="nl-NL" smtClean="0"/>
              <a:t>19-2-2023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AF4AE7-2CB3-4965-A66E-9EC1E8E45D60}" type="slidenum">
              <a:rPr lang="nl-NL" smtClean="0"/>
              <a:pPr/>
              <a:t>‹nr.›</a:t>
            </a:fld>
            <a:endParaRPr lang="nl-NL"/>
          </a:p>
        </p:txBody>
      </p:sp>
    </p:spTree>
    <p:extLst>
      <p:ext uri="{BB962C8B-B14F-4D97-AF65-F5344CB8AC3E}">
        <p14:creationId xmlns:p14="http://schemas.microsoft.com/office/powerpoint/2010/main" val="284866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894610A-BAFF-457F-A26B-263C2377B698}" type="datetime1">
              <a:rPr lang="nl-NL" smtClean="0"/>
              <a:t>19-2-2023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AF4AE7-2CB3-4965-A66E-9EC1E8E45D60}" type="slidenum">
              <a:rPr lang="nl-NL" smtClean="0"/>
              <a:pPr/>
              <a:t>‹nr.›</a:t>
            </a:fld>
            <a:endParaRPr lang="nl-NL"/>
          </a:p>
        </p:txBody>
      </p:sp>
    </p:spTree>
    <p:extLst>
      <p:ext uri="{BB962C8B-B14F-4D97-AF65-F5344CB8AC3E}">
        <p14:creationId xmlns:p14="http://schemas.microsoft.com/office/powerpoint/2010/main" val="230661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2027513-6228-40E3-AD12-B044B8A63C4E}" type="datetime1">
              <a:rPr lang="nl-NL" smtClean="0"/>
              <a:t>19-2-2023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AF4AE7-2CB3-4965-A66E-9EC1E8E45D60}" type="slidenum">
              <a:rPr lang="nl-NL" smtClean="0"/>
              <a:pPr/>
              <a:t>‹nr.›</a:t>
            </a:fld>
            <a:endParaRPr lang="nl-NL"/>
          </a:p>
        </p:txBody>
      </p:sp>
    </p:spTree>
    <p:extLst>
      <p:ext uri="{BB962C8B-B14F-4D97-AF65-F5344CB8AC3E}">
        <p14:creationId xmlns:p14="http://schemas.microsoft.com/office/powerpoint/2010/main" val="233597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50B60B6-F4A4-4CFE-9452-99CA0A78EC35}" type="datetime1">
              <a:rPr lang="nl-NL" smtClean="0"/>
              <a:t>19-2-2023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AF4AE7-2CB3-4965-A66E-9EC1E8E45D60}" type="slidenum">
              <a:rPr lang="nl-NL" smtClean="0"/>
              <a:pPr/>
              <a:t>‹nr.›</a:t>
            </a:fld>
            <a:endParaRPr lang="nl-NL"/>
          </a:p>
        </p:txBody>
      </p:sp>
    </p:spTree>
    <p:extLst>
      <p:ext uri="{BB962C8B-B14F-4D97-AF65-F5344CB8AC3E}">
        <p14:creationId xmlns:p14="http://schemas.microsoft.com/office/powerpoint/2010/main" val="233864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7275227-2C32-4232-841A-92762495629C}" type="datetime1">
              <a:rPr lang="nl-NL" smtClean="0"/>
              <a:t>19-2-2023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CAF4AE7-2CB3-4965-A66E-9EC1E8E45D60}" type="slidenum">
              <a:rPr lang="nl-NL" smtClean="0"/>
              <a:pPr/>
              <a:t>‹nr.›</a:t>
            </a:fld>
            <a:endParaRPr lang="nl-NL"/>
          </a:p>
        </p:txBody>
      </p:sp>
    </p:spTree>
    <p:extLst>
      <p:ext uri="{BB962C8B-B14F-4D97-AF65-F5344CB8AC3E}">
        <p14:creationId xmlns:p14="http://schemas.microsoft.com/office/powerpoint/2010/main" val="60952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8B2EF96-BDCE-4BD4-9DCE-D0BB1497D87B}" type="datetime1">
              <a:rPr lang="nl-NL" smtClean="0"/>
              <a:t>19-2-2023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CAF4AE7-2CB3-4965-A66E-9EC1E8E45D60}" type="slidenum">
              <a:rPr lang="nl-NL" smtClean="0"/>
              <a:pPr/>
              <a:t>‹nr.›</a:t>
            </a:fld>
            <a:endParaRPr lang="nl-NL"/>
          </a:p>
        </p:txBody>
      </p:sp>
    </p:spTree>
    <p:extLst>
      <p:ext uri="{BB962C8B-B14F-4D97-AF65-F5344CB8AC3E}">
        <p14:creationId xmlns:p14="http://schemas.microsoft.com/office/powerpoint/2010/main" val="29597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C85487F-6185-425D-8449-39186E69CE29}" type="datetime1">
              <a:rPr lang="nl-NL" smtClean="0"/>
              <a:t>19-2-2023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CAF4AE7-2CB3-4965-A66E-9EC1E8E45D60}" type="slidenum">
              <a:rPr lang="nl-NL" smtClean="0"/>
              <a:pPr/>
              <a:t>‹nr.›</a:t>
            </a:fld>
            <a:endParaRPr lang="nl-NL"/>
          </a:p>
        </p:txBody>
      </p:sp>
    </p:spTree>
    <p:extLst>
      <p:ext uri="{BB962C8B-B14F-4D97-AF65-F5344CB8AC3E}">
        <p14:creationId xmlns:p14="http://schemas.microsoft.com/office/powerpoint/2010/main" val="238609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AF37D2A-A28E-4CB6-A177-38ACD5FA600B}" type="datetime1">
              <a:rPr lang="nl-NL" smtClean="0"/>
              <a:t>19-2-2023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AF4AE7-2CB3-4965-A66E-9EC1E8E45D60}" type="slidenum">
              <a:rPr lang="nl-NL" smtClean="0"/>
              <a:pPr/>
              <a:t>‹nr.›</a:t>
            </a:fld>
            <a:endParaRPr lang="nl-NL"/>
          </a:p>
        </p:txBody>
      </p:sp>
    </p:spTree>
    <p:extLst>
      <p:ext uri="{BB962C8B-B14F-4D97-AF65-F5344CB8AC3E}">
        <p14:creationId xmlns:p14="http://schemas.microsoft.com/office/powerpoint/2010/main" val="253352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C5E280F-220B-442D-86E5-072D5AD9F316}" type="datetime1">
              <a:rPr lang="nl-NL" smtClean="0"/>
              <a:t>19-2-2023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AF4AE7-2CB3-4965-A66E-9EC1E8E45D60}" type="slidenum">
              <a:rPr lang="nl-NL" smtClean="0"/>
              <a:pPr/>
              <a:t>‹nr.›</a:t>
            </a:fld>
            <a:endParaRPr lang="nl-NL"/>
          </a:p>
        </p:txBody>
      </p:sp>
    </p:spTree>
    <p:extLst>
      <p:ext uri="{BB962C8B-B14F-4D97-AF65-F5344CB8AC3E}">
        <p14:creationId xmlns:p14="http://schemas.microsoft.com/office/powerpoint/2010/main" val="252231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7C85D-4810-4CA3-A8E3-ED12D994D235}" type="datetime1">
              <a:rPr lang="nl-NL" smtClean="0"/>
              <a:t>19-2-2023</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F4AE7-2CB3-4965-A66E-9EC1E8E45D60}" type="slidenum">
              <a:rPr lang="nl-NL" smtClean="0"/>
              <a:pPr/>
              <a:t>‹nr.›</a:t>
            </a:fld>
            <a:endParaRPr lang="nl-NL"/>
          </a:p>
        </p:txBody>
      </p:sp>
      <p:pic>
        <p:nvPicPr>
          <p:cNvPr id="2051" name="Picture 3" descr="H:\Shares\SRN\SRN v.a. 1 juli 2013\Projecten\VDJS I\Communicatie\presentaties\Banner onderaan 13.01.15.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808" y="6015038"/>
            <a:ext cx="12192000" cy="84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7444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h398ZnchZNo"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10972800" cy="1143000"/>
          </a:xfrm>
        </p:spPr>
        <p:txBody>
          <a:bodyPr anchor="ctr">
            <a:normAutofit/>
          </a:bodyPr>
          <a:lstStyle/>
          <a:p>
            <a:pPr>
              <a:spcAft>
                <a:spcPts val="600"/>
              </a:spcAft>
            </a:pPr>
            <a:r>
              <a:rPr lang="nl-NL" altLang="nl-NL" b="1"/>
              <a:t>Antifouling </a:t>
            </a:r>
            <a:endParaRPr lang="nl-NL"/>
          </a:p>
        </p:txBody>
      </p:sp>
      <p:pic>
        <p:nvPicPr>
          <p:cNvPr id="7" name="Afbeelding 6">
            <a:extLst>
              <a:ext uri="{FF2B5EF4-FFF2-40B4-BE49-F238E27FC236}">
                <a16:creationId xmlns:a16="http://schemas.microsoft.com/office/drawing/2014/main" id="{D77D60E0-7850-EE3D-C84C-86C8E1057DAD}"/>
              </a:ext>
            </a:extLst>
          </p:cNvPr>
          <p:cNvPicPr>
            <a:picLocks noChangeAspect="1"/>
          </p:cNvPicPr>
          <p:nvPr/>
        </p:nvPicPr>
        <p:blipFill rotWithShape="1">
          <a:blip r:embed="rId3">
            <a:extLst>
              <a:ext uri="{28A0092B-C50C-407E-A947-70E740481C1C}">
                <a14:useLocalDpi xmlns:a14="http://schemas.microsoft.com/office/drawing/2010/main" val="0"/>
              </a:ext>
            </a:extLst>
          </a:blip>
          <a:srcRect t="19814" b="17213"/>
          <a:stretch/>
        </p:blipFill>
        <p:spPr>
          <a:xfrm>
            <a:off x="692130" y="1600201"/>
            <a:ext cx="10807740" cy="4525963"/>
          </a:xfrm>
          <a:prstGeom prst="rect">
            <a:avLst/>
          </a:prstGeom>
          <a:noFill/>
        </p:spPr>
      </p:pic>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ACAF4AE7-2CB3-4965-A66E-9EC1E8E45D60}" type="slidenum">
              <a:rPr kumimoji="0" lang="nl-NL"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a:t>
            </a:fld>
            <a:endParaRPr kumimoji="0" lang="nl-NL"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67930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7"/>
                                        </p:tgtEl>
                                      </p:cBhvr>
                                    </p:animEffect>
                                    <p:set>
                                      <p:cBhvr>
                                        <p:cTn id="7" dur="1" fill="hold">
                                          <p:stCondLst>
                                            <p:cond delay="2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6EB24-4984-DF61-7E5E-C6DAD070BCF9}"/>
              </a:ext>
            </a:extLst>
          </p:cNvPr>
          <p:cNvSpPr>
            <a:spLocks noGrp="1"/>
          </p:cNvSpPr>
          <p:nvPr>
            <p:ph type="title"/>
          </p:nvPr>
        </p:nvSpPr>
        <p:spPr/>
        <p:txBody>
          <a:bodyPr/>
          <a:lstStyle/>
          <a:p>
            <a:r>
              <a:rPr lang="nl-NL" b="1" dirty="0" err="1"/>
              <a:t>Antifouling</a:t>
            </a:r>
            <a:r>
              <a:rPr lang="nl-NL" b="1" dirty="0"/>
              <a:t> en milieurisico’s</a:t>
            </a:r>
          </a:p>
        </p:txBody>
      </p:sp>
      <p:sp>
        <p:nvSpPr>
          <p:cNvPr id="5" name="Tijdelijke aanduiding voor dianummer 4">
            <a:extLst>
              <a:ext uri="{FF2B5EF4-FFF2-40B4-BE49-F238E27FC236}">
                <a16:creationId xmlns:a16="http://schemas.microsoft.com/office/drawing/2014/main" id="{234B34A4-036D-B5DA-8D7D-756518D6EC71}"/>
              </a:ext>
            </a:extLst>
          </p:cNvPr>
          <p:cNvSpPr>
            <a:spLocks noGrp="1"/>
          </p:cNvSpPr>
          <p:nvPr>
            <p:ph type="sldNum" sz="quarter" idx="12"/>
          </p:nvPr>
        </p:nvSpPr>
        <p:spPr/>
        <p:txBody>
          <a:bodyPr/>
          <a:lstStyle/>
          <a:p>
            <a:fld id="{ACAF4AE7-2CB3-4965-A66E-9EC1E8E45D60}" type="slidenum">
              <a:rPr lang="nl-NL" smtClean="0"/>
              <a:pPr/>
              <a:t>10</a:t>
            </a:fld>
            <a:endParaRPr lang="nl-NL"/>
          </a:p>
        </p:txBody>
      </p:sp>
      <p:sp>
        <p:nvSpPr>
          <p:cNvPr id="6" name="Tekstvak 5">
            <a:extLst>
              <a:ext uri="{FF2B5EF4-FFF2-40B4-BE49-F238E27FC236}">
                <a16:creationId xmlns:a16="http://schemas.microsoft.com/office/drawing/2014/main" id="{9B0255ED-F78C-23E5-E5D3-29C1EAD4B293}"/>
              </a:ext>
            </a:extLst>
          </p:cNvPr>
          <p:cNvSpPr txBox="1"/>
          <p:nvPr/>
        </p:nvSpPr>
        <p:spPr>
          <a:xfrm>
            <a:off x="490330" y="2107096"/>
            <a:ext cx="10972800" cy="3970318"/>
          </a:xfrm>
          <a:prstGeom prst="rect">
            <a:avLst/>
          </a:prstGeom>
          <a:noFill/>
        </p:spPr>
        <p:txBody>
          <a:bodyPr wrap="square" rtlCol="0">
            <a:spAutoFit/>
          </a:bodyPr>
          <a:lstStyle/>
          <a:p>
            <a:r>
              <a:rPr lang="nl-NL" sz="3600" dirty="0"/>
              <a:t>Productie en vervoer</a:t>
            </a:r>
          </a:p>
          <a:p>
            <a:endParaRPr lang="nl-NL" sz="3600" dirty="0"/>
          </a:p>
          <a:p>
            <a:r>
              <a:rPr lang="nl-NL" sz="3600" dirty="0"/>
              <a:t>Aanbrengen</a:t>
            </a:r>
          </a:p>
          <a:p>
            <a:endParaRPr lang="nl-NL" sz="3600" dirty="0"/>
          </a:p>
          <a:p>
            <a:r>
              <a:rPr lang="nl-NL" sz="3600" dirty="0"/>
              <a:t>Gebruik</a:t>
            </a:r>
          </a:p>
          <a:p>
            <a:endParaRPr lang="nl-NL" sz="3600" dirty="0"/>
          </a:p>
          <a:p>
            <a:r>
              <a:rPr lang="nl-NL" sz="3600" dirty="0"/>
              <a:t>Verwijderen en afvoeren</a:t>
            </a:r>
          </a:p>
        </p:txBody>
      </p:sp>
    </p:spTree>
    <p:extLst>
      <p:ext uri="{BB962C8B-B14F-4D97-AF65-F5344CB8AC3E}">
        <p14:creationId xmlns:p14="http://schemas.microsoft.com/office/powerpoint/2010/main" val="101087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985BC-2621-0EC1-0450-53DA13934593}"/>
              </a:ext>
            </a:extLst>
          </p:cNvPr>
          <p:cNvSpPr>
            <a:spLocks noGrp="1"/>
          </p:cNvSpPr>
          <p:nvPr>
            <p:ph type="title"/>
          </p:nvPr>
        </p:nvSpPr>
        <p:spPr/>
        <p:txBody>
          <a:bodyPr/>
          <a:lstStyle/>
          <a:p>
            <a:r>
              <a:rPr lang="nl-NL" b="1" dirty="0"/>
              <a:t>Peiling: wat willen we? </a:t>
            </a:r>
          </a:p>
        </p:txBody>
      </p:sp>
      <p:sp>
        <p:nvSpPr>
          <p:cNvPr id="3" name="Tijdelijke aanduiding voor inhoud 2">
            <a:extLst>
              <a:ext uri="{FF2B5EF4-FFF2-40B4-BE49-F238E27FC236}">
                <a16:creationId xmlns:a16="http://schemas.microsoft.com/office/drawing/2014/main" id="{7AA74C78-644A-35DF-7626-E29A1865AF30}"/>
              </a:ext>
            </a:extLst>
          </p:cNvPr>
          <p:cNvSpPr>
            <a:spLocks noGrp="1"/>
          </p:cNvSpPr>
          <p:nvPr>
            <p:ph idx="1"/>
          </p:nvPr>
        </p:nvSpPr>
        <p:spPr/>
        <p:txBody>
          <a:bodyPr>
            <a:normAutofit fontScale="92500" lnSpcReduction="10000"/>
          </a:bodyPr>
          <a:lstStyle/>
          <a:p>
            <a:r>
              <a:rPr lang="nl-NL" sz="6000" dirty="0"/>
              <a:t>We willen </a:t>
            </a:r>
          </a:p>
          <a:p>
            <a:pPr marL="457200" lvl="1" indent="0">
              <a:buNone/>
            </a:pPr>
            <a:r>
              <a:rPr lang="nl-NL" sz="5600" dirty="0"/>
              <a:t>			- effectieve</a:t>
            </a:r>
          </a:p>
          <a:p>
            <a:pPr marL="457200" lvl="1" indent="0">
              <a:buNone/>
            </a:pPr>
            <a:r>
              <a:rPr lang="nl-NL" sz="5600" dirty="0"/>
              <a:t>			- betaalbare </a:t>
            </a:r>
          </a:p>
          <a:p>
            <a:pPr marL="457200" lvl="1" indent="0">
              <a:buNone/>
            </a:pPr>
            <a:r>
              <a:rPr lang="nl-NL" sz="5600" dirty="0"/>
              <a:t>			- milieuveilige</a:t>
            </a:r>
          </a:p>
          <a:p>
            <a:pPr marL="457200" lvl="1" indent="0">
              <a:buNone/>
            </a:pPr>
            <a:r>
              <a:rPr lang="nl-NL" sz="5600" dirty="0"/>
              <a:t>						</a:t>
            </a:r>
            <a:r>
              <a:rPr lang="nl-NL" sz="5600" dirty="0" err="1"/>
              <a:t>antifouling</a:t>
            </a:r>
            <a:endParaRPr lang="nl-NL" sz="5600" dirty="0"/>
          </a:p>
        </p:txBody>
      </p:sp>
      <p:sp>
        <p:nvSpPr>
          <p:cNvPr id="4" name="Tijdelijke aanduiding voor dianummer 3">
            <a:extLst>
              <a:ext uri="{FF2B5EF4-FFF2-40B4-BE49-F238E27FC236}">
                <a16:creationId xmlns:a16="http://schemas.microsoft.com/office/drawing/2014/main" id="{08FCEDE6-CC25-0064-009B-6F300060A02E}"/>
              </a:ext>
            </a:extLst>
          </p:cNvPr>
          <p:cNvSpPr>
            <a:spLocks noGrp="1"/>
          </p:cNvSpPr>
          <p:nvPr>
            <p:ph type="sldNum" sz="quarter" idx="12"/>
          </p:nvPr>
        </p:nvSpPr>
        <p:spPr/>
        <p:txBody>
          <a:bodyPr/>
          <a:lstStyle/>
          <a:p>
            <a:fld id="{ACAF4AE7-2CB3-4965-A66E-9EC1E8E45D60}" type="slidenum">
              <a:rPr lang="nl-NL" smtClean="0"/>
              <a:pPr/>
              <a:t>11</a:t>
            </a:fld>
            <a:endParaRPr lang="nl-NL"/>
          </a:p>
        </p:txBody>
      </p:sp>
    </p:spTree>
    <p:extLst>
      <p:ext uri="{BB962C8B-B14F-4D97-AF65-F5344CB8AC3E}">
        <p14:creationId xmlns:p14="http://schemas.microsoft.com/office/powerpoint/2010/main" val="74641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AE4D1-C5A0-67ED-27ED-312888713569}"/>
              </a:ext>
            </a:extLst>
          </p:cNvPr>
          <p:cNvSpPr>
            <a:spLocks noGrp="1"/>
          </p:cNvSpPr>
          <p:nvPr>
            <p:ph type="title"/>
          </p:nvPr>
        </p:nvSpPr>
        <p:spPr/>
        <p:txBody>
          <a:bodyPr/>
          <a:lstStyle/>
          <a:p>
            <a:r>
              <a:rPr lang="nl-NL" b="1" dirty="0"/>
              <a:t>Stelling: wat willen we? </a:t>
            </a:r>
          </a:p>
        </p:txBody>
      </p:sp>
      <p:sp>
        <p:nvSpPr>
          <p:cNvPr id="3" name="Tijdelijke aanduiding voor inhoud 2">
            <a:extLst>
              <a:ext uri="{FF2B5EF4-FFF2-40B4-BE49-F238E27FC236}">
                <a16:creationId xmlns:a16="http://schemas.microsoft.com/office/drawing/2014/main" id="{AB8EECEB-FA41-C544-8344-91744EE18C63}"/>
              </a:ext>
            </a:extLst>
          </p:cNvPr>
          <p:cNvSpPr>
            <a:spLocks noGrp="1"/>
          </p:cNvSpPr>
          <p:nvPr>
            <p:ph idx="1"/>
          </p:nvPr>
        </p:nvSpPr>
        <p:spPr>
          <a:xfrm>
            <a:off x="609600" y="1600201"/>
            <a:ext cx="10972800" cy="4756150"/>
          </a:xfrm>
        </p:spPr>
        <p:txBody>
          <a:bodyPr>
            <a:noAutofit/>
          </a:bodyPr>
          <a:lstStyle/>
          <a:p>
            <a:r>
              <a:rPr lang="nl-NL" sz="5400" dirty="0"/>
              <a:t>We voelen ons verantwoordelijk voor het milieu en willen daarom</a:t>
            </a:r>
          </a:p>
          <a:p>
            <a:pPr marL="0" indent="0">
              <a:buNone/>
            </a:pPr>
            <a:r>
              <a:rPr lang="nl-NL" sz="5400" dirty="0"/>
              <a:t>      het water waarop, </a:t>
            </a:r>
          </a:p>
          <a:p>
            <a:pPr marL="0" indent="0">
              <a:buNone/>
            </a:pPr>
            <a:r>
              <a:rPr lang="nl-NL" sz="5400" dirty="0"/>
              <a:t>   	en de omgeving waarin, </a:t>
            </a:r>
          </a:p>
          <a:p>
            <a:pPr marL="0" indent="0">
              <a:buNone/>
            </a:pPr>
            <a:r>
              <a:rPr lang="nl-NL" sz="5400" dirty="0"/>
              <a:t>we varen niet schaden.</a:t>
            </a:r>
          </a:p>
        </p:txBody>
      </p:sp>
      <p:sp>
        <p:nvSpPr>
          <p:cNvPr id="4" name="Tijdelijke aanduiding voor dianummer 3">
            <a:extLst>
              <a:ext uri="{FF2B5EF4-FFF2-40B4-BE49-F238E27FC236}">
                <a16:creationId xmlns:a16="http://schemas.microsoft.com/office/drawing/2014/main" id="{1F3A3FEF-674F-5C27-69B8-8AADFB6BDE34}"/>
              </a:ext>
            </a:extLst>
          </p:cNvPr>
          <p:cNvSpPr>
            <a:spLocks noGrp="1"/>
          </p:cNvSpPr>
          <p:nvPr>
            <p:ph type="sldNum" sz="quarter" idx="12"/>
          </p:nvPr>
        </p:nvSpPr>
        <p:spPr/>
        <p:txBody>
          <a:bodyPr/>
          <a:lstStyle/>
          <a:p>
            <a:fld id="{ACAF4AE7-2CB3-4965-A66E-9EC1E8E45D60}" type="slidenum">
              <a:rPr lang="nl-NL" smtClean="0"/>
              <a:pPr/>
              <a:t>12</a:t>
            </a:fld>
            <a:endParaRPr lang="nl-NL"/>
          </a:p>
        </p:txBody>
      </p:sp>
    </p:spTree>
    <p:extLst>
      <p:ext uri="{BB962C8B-B14F-4D97-AF65-F5344CB8AC3E}">
        <p14:creationId xmlns:p14="http://schemas.microsoft.com/office/powerpoint/2010/main" val="128158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1" y="273050"/>
            <a:ext cx="10236590" cy="1162050"/>
          </a:xfrm>
        </p:spPr>
        <p:txBody>
          <a:bodyPr anchor="b">
            <a:normAutofit/>
          </a:bodyPr>
          <a:lstStyle/>
          <a:p>
            <a:pPr algn="r">
              <a:spcAft>
                <a:spcPts val="600"/>
              </a:spcAft>
            </a:pPr>
            <a:r>
              <a:rPr lang="nl-NL" altLang="nl-NL" sz="4400" b="1" dirty="0">
                <a:solidFill>
                  <a:srgbClr val="002060"/>
                </a:solidFill>
              </a:rPr>
              <a:t>Keuze </a:t>
            </a:r>
            <a:r>
              <a:rPr lang="nl-NL" altLang="nl-NL" sz="4400" b="1" dirty="0" err="1">
                <a:solidFill>
                  <a:srgbClr val="002060"/>
                </a:solidFill>
              </a:rPr>
              <a:t>Antifouling</a:t>
            </a:r>
            <a:r>
              <a:rPr lang="nl-NL" altLang="nl-NL" sz="4400" dirty="0">
                <a:solidFill>
                  <a:srgbClr val="002060"/>
                </a:solidFill>
              </a:rPr>
              <a:t>: wat werkt voor jou? </a:t>
            </a:r>
            <a:r>
              <a:rPr lang="nl-NL" altLang="nl-NL" sz="4000" b="1" dirty="0"/>
              <a:t> </a:t>
            </a:r>
            <a:endParaRPr lang="nl-NL" sz="4000" dirty="0"/>
          </a:p>
        </p:txBody>
      </p:sp>
      <p:sp>
        <p:nvSpPr>
          <p:cNvPr id="13" name="Text Placeholder 3">
            <a:extLst>
              <a:ext uri="{FF2B5EF4-FFF2-40B4-BE49-F238E27FC236}">
                <a16:creationId xmlns:a16="http://schemas.microsoft.com/office/drawing/2014/main" id="{132F6395-0CB5-D1AC-424C-635976BD3B65}"/>
              </a:ext>
            </a:extLst>
          </p:cNvPr>
          <p:cNvSpPr>
            <a:spLocks noGrp="1"/>
          </p:cNvSpPr>
          <p:nvPr>
            <p:ph type="body" sz="half" idx="2"/>
          </p:nvPr>
        </p:nvSpPr>
        <p:spPr>
          <a:xfrm>
            <a:off x="609600" y="1435101"/>
            <a:ext cx="11330609" cy="4921250"/>
          </a:xfrm>
        </p:spPr>
        <p:txBody>
          <a:bodyPr>
            <a:noAutofit/>
          </a:bodyPr>
          <a:lstStyle/>
          <a:p>
            <a:r>
              <a:rPr lang="en-US" sz="3600" dirty="0" err="1"/>
              <a:t>Kun</a:t>
            </a:r>
            <a:r>
              <a:rPr lang="en-US" sz="3600" dirty="0"/>
              <a:t> je </a:t>
            </a:r>
            <a:r>
              <a:rPr lang="en-US" sz="3600" dirty="0" err="1"/>
              <a:t>je</a:t>
            </a:r>
            <a:r>
              <a:rPr lang="en-US" sz="3600" dirty="0"/>
              <a:t> boot </a:t>
            </a:r>
            <a:r>
              <a:rPr lang="en-US" sz="3600" dirty="0" err="1"/>
              <a:t>regelmatig</a:t>
            </a:r>
            <a:r>
              <a:rPr lang="en-US" sz="3600" dirty="0"/>
              <a:t> </a:t>
            </a:r>
            <a:r>
              <a:rPr lang="en-US" sz="3600" dirty="0" err="1"/>
              <a:t>schoonmaken</a:t>
            </a:r>
            <a:r>
              <a:rPr lang="en-US" sz="3600" dirty="0"/>
              <a:t>?</a:t>
            </a:r>
          </a:p>
          <a:p>
            <a:r>
              <a:rPr lang="en-US" sz="3600" dirty="0"/>
              <a:t>Wil je </a:t>
            </a:r>
            <a:r>
              <a:rPr lang="en-US" sz="3600" dirty="0" err="1"/>
              <a:t>jaarlijks</a:t>
            </a:r>
            <a:r>
              <a:rPr lang="en-US" sz="3600" dirty="0"/>
              <a:t> </a:t>
            </a:r>
            <a:r>
              <a:rPr lang="en-US" sz="3600" dirty="0" err="1"/>
              <a:t>een</a:t>
            </a:r>
            <a:r>
              <a:rPr lang="en-US" sz="3600" dirty="0"/>
              <a:t> </a:t>
            </a:r>
            <a:r>
              <a:rPr lang="en-US" sz="3600" dirty="0" err="1"/>
              <a:t>nieuwe</a:t>
            </a:r>
            <a:r>
              <a:rPr lang="en-US" sz="3600" dirty="0"/>
              <a:t> coating </a:t>
            </a:r>
            <a:r>
              <a:rPr lang="en-US" sz="3600" dirty="0" err="1"/>
              <a:t>aanbrengen</a:t>
            </a:r>
            <a:r>
              <a:rPr lang="en-US" sz="3600" dirty="0"/>
              <a:t> of </a:t>
            </a:r>
            <a:r>
              <a:rPr lang="en-US" sz="3600" dirty="0" err="1"/>
              <a:t>niet</a:t>
            </a:r>
            <a:r>
              <a:rPr lang="en-US" sz="3600" dirty="0"/>
              <a:t>? </a:t>
            </a:r>
          </a:p>
          <a:p>
            <a:r>
              <a:rPr lang="en-US" sz="3600" dirty="0"/>
              <a:t>Doe je </a:t>
            </a:r>
            <a:r>
              <a:rPr lang="en-US" sz="3600" dirty="0" err="1"/>
              <a:t>liever</a:t>
            </a:r>
            <a:r>
              <a:rPr lang="en-US" sz="3600" dirty="0"/>
              <a:t> </a:t>
            </a:r>
            <a:r>
              <a:rPr lang="en-US" sz="3600" dirty="0" err="1"/>
              <a:t>een</a:t>
            </a:r>
            <a:r>
              <a:rPr lang="en-US" sz="3600" dirty="0"/>
              <a:t> </a:t>
            </a:r>
            <a:r>
              <a:rPr lang="en-US" sz="3600" dirty="0" err="1"/>
              <a:t>lange</a:t>
            </a:r>
            <a:r>
              <a:rPr lang="en-US" sz="3600" dirty="0"/>
              <a:t> </a:t>
            </a:r>
            <a:r>
              <a:rPr lang="en-US" sz="3600" dirty="0" err="1"/>
              <a:t>termijn</a:t>
            </a:r>
            <a:r>
              <a:rPr lang="en-US" sz="3600" dirty="0"/>
              <a:t> </a:t>
            </a:r>
            <a:r>
              <a:rPr lang="en-US" sz="3600" dirty="0" err="1"/>
              <a:t>investering</a:t>
            </a:r>
            <a:r>
              <a:rPr lang="en-US" sz="3600" dirty="0"/>
              <a:t> of </a:t>
            </a:r>
            <a:r>
              <a:rPr lang="en-US" sz="3600" dirty="0" err="1"/>
              <a:t>ieder</a:t>
            </a:r>
            <a:r>
              <a:rPr lang="en-US" sz="3600" dirty="0"/>
              <a:t> </a:t>
            </a:r>
            <a:r>
              <a:rPr lang="en-US" sz="3600" dirty="0" err="1"/>
              <a:t>jaar</a:t>
            </a:r>
            <a:r>
              <a:rPr lang="en-US" sz="3600" dirty="0"/>
              <a:t> </a:t>
            </a:r>
            <a:r>
              <a:rPr lang="en-US" sz="3600" dirty="0" err="1"/>
              <a:t>een</a:t>
            </a:r>
            <a:r>
              <a:rPr lang="en-US" sz="3600" dirty="0"/>
              <a:t> </a:t>
            </a:r>
            <a:r>
              <a:rPr lang="en-US" sz="3600" dirty="0" err="1"/>
              <a:t>uitgave</a:t>
            </a:r>
            <a:r>
              <a:rPr lang="en-US" sz="3600" dirty="0"/>
              <a:t>?</a:t>
            </a:r>
          </a:p>
          <a:p>
            <a:r>
              <a:rPr lang="en-US" sz="3600" dirty="0" err="1"/>
              <a:t>Waar</a:t>
            </a:r>
            <a:r>
              <a:rPr lang="en-US" sz="3600" dirty="0"/>
              <a:t> </a:t>
            </a:r>
            <a:r>
              <a:rPr lang="en-US" sz="3600" dirty="0" err="1"/>
              <a:t>vaar</a:t>
            </a:r>
            <a:r>
              <a:rPr lang="en-US" sz="3600" dirty="0"/>
              <a:t> je, hoe </a:t>
            </a:r>
            <a:r>
              <a:rPr lang="en-US" sz="3600" dirty="0" err="1"/>
              <a:t>vaar</a:t>
            </a:r>
            <a:r>
              <a:rPr lang="en-US" sz="3600" dirty="0"/>
              <a:t> je, hoe </a:t>
            </a:r>
            <a:r>
              <a:rPr lang="en-US" sz="3600" dirty="0" err="1"/>
              <a:t>snel</a:t>
            </a:r>
            <a:r>
              <a:rPr lang="en-US" sz="3600" dirty="0"/>
              <a:t> </a:t>
            </a:r>
            <a:r>
              <a:rPr lang="en-US" sz="3600" dirty="0" err="1"/>
              <a:t>vaar</a:t>
            </a:r>
            <a:r>
              <a:rPr lang="en-US" sz="3600" dirty="0"/>
              <a:t> je, </a:t>
            </a:r>
            <a:r>
              <a:rPr lang="en-US" sz="3600" dirty="0" err="1"/>
              <a:t>hoeveel</a:t>
            </a:r>
            <a:r>
              <a:rPr lang="en-US" sz="3600" dirty="0"/>
              <a:t> </a:t>
            </a:r>
            <a:r>
              <a:rPr lang="en-US" sz="3600" dirty="0" err="1"/>
              <a:t>variatie</a:t>
            </a:r>
            <a:r>
              <a:rPr lang="en-US" sz="3600" dirty="0"/>
              <a:t> zit </a:t>
            </a:r>
            <a:r>
              <a:rPr lang="en-US" sz="3600" dirty="0" err="1"/>
              <a:t>daar</a:t>
            </a:r>
            <a:r>
              <a:rPr lang="en-US" sz="3600" dirty="0"/>
              <a:t> in? </a:t>
            </a:r>
          </a:p>
          <a:p>
            <a:r>
              <a:rPr lang="en-US" sz="3600" dirty="0"/>
              <a:t>Hoe </a:t>
            </a:r>
            <a:r>
              <a:rPr lang="en-US" sz="3600" dirty="0" err="1"/>
              <a:t>groot</a:t>
            </a:r>
            <a:r>
              <a:rPr lang="en-US" sz="3600" dirty="0"/>
              <a:t> is je </a:t>
            </a:r>
            <a:r>
              <a:rPr lang="en-US" sz="3600" dirty="0" err="1"/>
              <a:t>schip</a:t>
            </a:r>
            <a:r>
              <a:rPr lang="en-US" sz="3600" dirty="0"/>
              <a:t>, hoe is de </a:t>
            </a:r>
            <a:r>
              <a:rPr lang="en-US" sz="3600" dirty="0" err="1"/>
              <a:t>vorm</a:t>
            </a:r>
            <a:r>
              <a:rPr lang="en-US" sz="3600" dirty="0"/>
              <a:t> van je </a:t>
            </a:r>
            <a:r>
              <a:rPr lang="en-US" sz="3600" dirty="0" err="1"/>
              <a:t>schip</a:t>
            </a:r>
            <a:r>
              <a:rPr lang="en-US" sz="3600" dirty="0"/>
              <a:t>, van welk </a:t>
            </a:r>
            <a:r>
              <a:rPr lang="en-US" sz="3600" dirty="0" err="1"/>
              <a:t>materiaal</a:t>
            </a:r>
            <a:r>
              <a:rPr lang="en-US" sz="3600" dirty="0"/>
              <a:t> is je </a:t>
            </a:r>
            <a:r>
              <a:rPr lang="en-US" sz="3600" dirty="0" err="1"/>
              <a:t>schip</a:t>
            </a:r>
            <a:endParaRPr lang="en-US" sz="3600" dirty="0"/>
          </a:p>
          <a:p>
            <a:pPr marL="285750" indent="-285750">
              <a:buFontTx/>
              <a:buChar char="-"/>
            </a:pPr>
            <a:endParaRPr lang="en-US" sz="2800" dirty="0"/>
          </a:p>
          <a:p>
            <a:endParaRPr lang="en-US" sz="2800" dirty="0"/>
          </a:p>
        </p:txBody>
      </p:sp>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ACAF4AE7-2CB3-4965-A66E-9EC1E8E45D60}" type="slidenum">
              <a:rPr kumimoji="0" lang="nl-NL"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13</a:t>
            </a:fld>
            <a:endParaRPr kumimoji="0" lang="nl-NL"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274063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3B2B7496-19DF-1CDC-37CD-4DB4BDEA9F05}"/>
              </a:ext>
            </a:extLst>
          </p:cNvPr>
          <p:cNvSpPr>
            <a:spLocks noGrp="1"/>
          </p:cNvSpPr>
          <p:nvPr>
            <p:ph type="sldNum" sz="quarter" idx="12"/>
          </p:nvPr>
        </p:nvSpPr>
        <p:spPr/>
        <p:txBody>
          <a:bodyPr/>
          <a:lstStyle/>
          <a:p>
            <a:fld id="{ACAF4AE7-2CB3-4965-A66E-9EC1E8E45D60}" type="slidenum">
              <a:rPr lang="nl-NL" smtClean="0"/>
              <a:pPr/>
              <a:t>14</a:t>
            </a:fld>
            <a:endParaRPr lang="nl-NL"/>
          </a:p>
        </p:txBody>
      </p:sp>
      <p:pic>
        <p:nvPicPr>
          <p:cNvPr id="7" name="Afbeelding 6">
            <a:extLst>
              <a:ext uri="{FF2B5EF4-FFF2-40B4-BE49-F238E27FC236}">
                <a16:creationId xmlns:a16="http://schemas.microsoft.com/office/drawing/2014/main" id="{A00C17C0-9174-1109-275E-2EA2C2B6E56D}"/>
              </a:ext>
            </a:extLst>
          </p:cNvPr>
          <p:cNvPicPr>
            <a:picLocks noChangeAspect="1"/>
          </p:cNvPicPr>
          <p:nvPr/>
        </p:nvPicPr>
        <p:blipFill rotWithShape="1">
          <a:blip r:embed="rId3"/>
          <a:srcRect l="6195" t="23175" r="35653" b="20566"/>
          <a:stretch/>
        </p:blipFill>
        <p:spPr>
          <a:xfrm>
            <a:off x="914400" y="1503762"/>
            <a:ext cx="9183757" cy="4995277"/>
          </a:xfrm>
          <a:prstGeom prst="rect">
            <a:avLst/>
          </a:prstGeom>
        </p:spPr>
      </p:pic>
      <p:sp>
        <p:nvSpPr>
          <p:cNvPr id="8" name="Tekstvak 7">
            <a:extLst>
              <a:ext uri="{FF2B5EF4-FFF2-40B4-BE49-F238E27FC236}">
                <a16:creationId xmlns:a16="http://schemas.microsoft.com/office/drawing/2014/main" id="{081D772B-FBDA-E6F9-4FB2-3A9D69490ED8}"/>
              </a:ext>
            </a:extLst>
          </p:cNvPr>
          <p:cNvSpPr txBox="1"/>
          <p:nvPr/>
        </p:nvSpPr>
        <p:spPr>
          <a:xfrm>
            <a:off x="2398644" y="385466"/>
            <a:ext cx="8070573" cy="769441"/>
          </a:xfrm>
          <a:prstGeom prst="rect">
            <a:avLst/>
          </a:prstGeom>
          <a:noFill/>
        </p:spPr>
        <p:txBody>
          <a:bodyPr wrap="square" rtlCol="0">
            <a:spAutoFit/>
          </a:bodyPr>
          <a:lstStyle/>
          <a:p>
            <a:r>
              <a:rPr lang="nl-NL" sz="4400" b="1" dirty="0"/>
              <a:t>Resultaten praktijktest</a:t>
            </a:r>
          </a:p>
        </p:txBody>
      </p:sp>
    </p:spTree>
    <p:extLst>
      <p:ext uri="{BB962C8B-B14F-4D97-AF65-F5344CB8AC3E}">
        <p14:creationId xmlns:p14="http://schemas.microsoft.com/office/powerpoint/2010/main" val="250210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10972800" cy="1143000"/>
          </a:xfrm>
        </p:spPr>
        <p:txBody>
          <a:bodyPr anchor="ctr">
            <a:normAutofit/>
          </a:bodyPr>
          <a:lstStyle/>
          <a:p>
            <a:pPr>
              <a:spcAft>
                <a:spcPts val="600"/>
              </a:spcAft>
            </a:pPr>
            <a:r>
              <a:rPr lang="nl-NL" altLang="nl-NL" b="1" dirty="0"/>
              <a:t>Antifouling Alternatieven</a:t>
            </a:r>
            <a:endParaRPr lang="nl-NL" dirty="0"/>
          </a:p>
        </p:txBody>
      </p:sp>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ACAF4AE7-2CB3-4965-A66E-9EC1E8E45D60}" type="slidenum">
              <a:rPr kumimoji="0" lang="nl-NL"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15</a:t>
            </a:fld>
            <a:endParaRPr kumimoji="0" lang="nl-NL" b="0" i="0" u="none" strike="noStrike" kern="1200" cap="none" spc="0" normalizeH="0" baseline="0" noProof="0">
              <a:ln>
                <a:noFill/>
              </a:ln>
              <a:effectLst/>
              <a:uLnTx/>
              <a:uFillTx/>
            </a:endParaRPr>
          </a:p>
        </p:txBody>
      </p:sp>
      <p:sp>
        <p:nvSpPr>
          <p:cNvPr id="6" name="Tijdelijke aanduiding voor inhoud 6">
            <a:extLst>
              <a:ext uri="{FF2B5EF4-FFF2-40B4-BE49-F238E27FC236}">
                <a16:creationId xmlns:a16="http://schemas.microsoft.com/office/drawing/2014/main" id="{3532C74E-D52D-F38E-5FFB-E75C35B69642}"/>
              </a:ext>
            </a:extLst>
          </p:cNvPr>
          <p:cNvSpPr txBox="1">
            <a:spLocks/>
          </p:cNvSpPr>
          <p:nvPr/>
        </p:nvSpPr>
        <p:spPr>
          <a:xfrm>
            <a:off x="441842" y="1776984"/>
            <a:ext cx="10972799" cy="457936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a:latin typeface="+mj-lt"/>
                <a:ea typeface="Open Sans" panose="020B0606030504020204" pitchFamily="34" charset="0"/>
                <a:cs typeface="Open Sans" panose="020B0606030504020204" pitchFamily="34" charset="0"/>
              </a:rPr>
              <a:t>Droog stallen</a:t>
            </a:r>
            <a:endParaRPr lang="nl-NL"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800" dirty="0">
                <a:ea typeface="Open Sans" panose="020B0606030504020204" pitchFamily="34" charset="0"/>
                <a:cs typeface="Open Sans" panose="020B0606030504020204" pitchFamily="34" charset="0"/>
              </a:rPr>
              <a:t>Aangroei gebeurt niet en </a:t>
            </a:r>
          </a:p>
          <a:p>
            <a:pPr marL="0" indent="0">
              <a:buNone/>
            </a:pPr>
            <a:r>
              <a:rPr lang="nl-NL" sz="2800" dirty="0">
                <a:ea typeface="Open Sans" panose="020B0606030504020204" pitchFamily="34" charset="0"/>
                <a:cs typeface="Open Sans" panose="020B0606030504020204" pitchFamily="34" charset="0"/>
              </a:rPr>
              <a:t>dus geen noodzaak voor </a:t>
            </a:r>
          </a:p>
          <a:p>
            <a:pPr marL="0" indent="0">
              <a:buNone/>
            </a:pPr>
            <a:r>
              <a:rPr lang="nl-NL" sz="2800" dirty="0">
                <a:ea typeface="Open Sans" panose="020B0606030504020204" pitchFamily="34" charset="0"/>
                <a:cs typeface="Open Sans" panose="020B0606030504020204" pitchFamily="34" charset="0"/>
              </a:rPr>
              <a:t>antifouling.</a:t>
            </a:r>
          </a:p>
        </p:txBody>
      </p:sp>
      <p:pic>
        <p:nvPicPr>
          <p:cNvPr id="5" name="Afbeelding 4">
            <a:extLst>
              <a:ext uri="{FF2B5EF4-FFF2-40B4-BE49-F238E27FC236}">
                <a16:creationId xmlns:a16="http://schemas.microsoft.com/office/drawing/2014/main" id="{10C627D0-DB2D-2831-3B5E-AC4C4A5BD871}"/>
              </a:ext>
            </a:extLst>
          </p:cNvPr>
          <p:cNvPicPr>
            <a:picLocks noChangeAspect="1"/>
          </p:cNvPicPr>
          <p:nvPr/>
        </p:nvPicPr>
        <p:blipFill>
          <a:blip r:embed="rId3"/>
          <a:stretch>
            <a:fillRect/>
          </a:stretch>
        </p:blipFill>
        <p:spPr>
          <a:xfrm>
            <a:off x="4345196" y="2143685"/>
            <a:ext cx="7703049" cy="3462704"/>
          </a:xfrm>
          <a:prstGeom prst="rect">
            <a:avLst/>
          </a:prstGeom>
        </p:spPr>
      </p:pic>
      <p:pic>
        <p:nvPicPr>
          <p:cNvPr id="13" name="Afbeelding 12">
            <a:extLst>
              <a:ext uri="{FF2B5EF4-FFF2-40B4-BE49-F238E27FC236}">
                <a16:creationId xmlns:a16="http://schemas.microsoft.com/office/drawing/2014/main" id="{5E34DDD5-1D4E-9409-3B99-38A8AC94DE72}"/>
              </a:ext>
            </a:extLst>
          </p:cNvPr>
          <p:cNvPicPr>
            <a:picLocks noChangeAspect="1"/>
          </p:cNvPicPr>
          <p:nvPr/>
        </p:nvPicPr>
        <p:blipFill rotWithShape="1">
          <a:blip r:embed="rId4"/>
          <a:srcRect l="24587" t="13461" r="2" b="79995"/>
          <a:stretch/>
        </p:blipFill>
        <p:spPr>
          <a:xfrm>
            <a:off x="7720984" y="0"/>
            <a:ext cx="4471016" cy="388931"/>
          </a:xfrm>
          <a:prstGeom prst="rect">
            <a:avLst/>
          </a:prstGeom>
          <a:noFill/>
        </p:spPr>
      </p:pic>
    </p:spTree>
    <p:extLst>
      <p:ext uri="{BB962C8B-B14F-4D97-AF65-F5344CB8AC3E}">
        <p14:creationId xmlns:p14="http://schemas.microsoft.com/office/powerpoint/2010/main" val="4171316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10972800" cy="1143000"/>
          </a:xfrm>
        </p:spPr>
        <p:txBody>
          <a:bodyPr anchor="ctr">
            <a:normAutofit/>
          </a:bodyPr>
          <a:lstStyle/>
          <a:p>
            <a:pPr>
              <a:spcAft>
                <a:spcPts val="600"/>
              </a:spcAft>
            </a:pPr>
            <a:r>
              <a:rPr lang="nl-NL" altLang="nl-NL" b="1" dirty="0"/>
              <a:t>Antifouling Alternatieven </a:t>
            </a:r>
            <a:endParaRPr lang="nl-NL" dirty="0"/>
          </a:p>
        </p:txBody>
      </p:sp>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ACAF4AE7-2CB3-4965-A66E-9EC1E8E45D60}" type="slidenum">
              <a:rPr kumimoji="0" lang="nl-NL"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16</a:t>
            </a:fld>
            <a:endParaRPr kumimoji="0" lang="nl-NL" b="0" i="0" u="none" strike="noStrike" kern="1200" cap="none" spc="0" normalizeH="0" baseline="0" noProof="0">
              <a:ln>
                <a:noFill/>
              </a:ln>
              <a:effectLst/>
              <a:uLnTx/>
              <a:uFillTx/>
            </a:endParaRPr>
          </a:p>
        </p:txBody>
      </p:sp>
      <p:sp>
        <p:nvSpPr>
          <p:cNvPr id="6" name="Tijdelijke aanduiding voor inhoud 6">
            <a:extLst>
              <a:ext uri="{FF2B5EF4-FFF2-40B4-BE49-F238E27FC236}">
                <a16:creationId xmlns:a16="http://schemas.microsoft.com/office/drawing/2014/main" id="{3532C74E-D52D-F38E-5FFB-E75C35B69642}"/>
              </a:ext>
            </a:extLst>
          </p:cNvPr>
          <p:cNvSpPr txBox="1">
            <a:spLocks/>
          </p:cNvSpPr>
          <p:nvPr/>
        </p:nvSpPr>
        <p:spPr>
          <a:xfrm>
            <a:off x="441842" y="1776984"/>
            <a:ext cx="10972799" cy="457936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a:latin typeface="+mj-lt"/>
                <a:ea typeface="Open Sans" panose="020B0606030504020204" pitchFamily="34" charset="0"/>
                <a:cs typeface="Open Sans" panose="020B0606030504020204" pitchFamily="34" charset="0"/>
              </a:rPr>
              <a:t>Zelfklevende folie </a:t>
            </a:r>
            <a:br>
              <a:rPr lang="nl-NL" b="1" dirty="0">
                <a:latin typeface="+mj-lt"/>
                <a:ea typeface="Open Sans" panose="020B0606030504020204" pitchFamily="34" charset="0"/>
                <a:cs typeface="Open Sans" panose="020B0606030504020204" pitchFamily="34" charset="0"/>
              </a:rPr>
            </a:br>
            <a:r>
              <a:rPr lang="nl-NL" b="1" dirty="0">
                <a:latin typeface="+mj-lt"/>
                <a:ea typeface="Open Sans" panose="020B0606030504020204" pitchFamily="34" charset="0"/>
                <a:cs typeface="Open Sans" panose="020B0606030504020204" pitchFamily="34" charset="0"/>
              </a:rPr>
              <a:t>met vezeltjes</a:t>
            </a:r>
            <a:br>
              <a:rPr lang="nl-NL" b="1" dirty="0">
                <a:latin typeface="+mj-lt"/>
                <a:ea typeface="Open Sans" panose="020B0606030504020204" pitchFamily="34" charset="0"/>
                <a:cs typeface="Open Sans" panose="020B0606030504020204" pitchFamily="34" charset="0"/>
              </a:rPr>
            </a:br>
            <a:r>
              <a:rPr lang="nl-NL" sz="2800" dirty="0">
                <a:latin typeface="+mj-lt"/>
                <a:ea typeface="Open Sans" panose="020B0606030504020204" pitchFamily="34" charset="0"/>
                <a:cs typeface="Open Sans" panose="020B0606030504020204" pitchFamily="34" charset="0"/>
              </a:rPr>
              <a:t>Door vezeltjes kunnen </a:t>
            </a:r>
            <a:br>
              <a:rPr lang="nl-NL" sz="2800" dirty="0">
                <a:latin typeface="+mj-lt"/>
                <a:ea typeface="Open Sans" panose="020B0606030504020204" pitchFamily="34" charset="0"/>
                <a:cs typeface="Open Sans" panose="020B0606030504020204" pitchFamily="34" charset="0"/>
              </a:rPr>
            </a:br>
            <a:r>
              <a:rPr lang="nl-NL" sz="2800" dirty="0">
                <a:latin typeface="+mj-lt"/>
                <a:ea typeface="Open Sans" panose="020B0606030504020204" pitchFamily="34" charset="0"/>
                <a:cs typeface="Open Sans" panose="020B0606030504020204" pitchFamily="34" charset="0"/>
              </a:rPr>
              <a:t>organismen zich niet </a:t>
            </a:r>
            <a:br>
              <a:rPr lang="nl-NL" sz="2800" dirty="0">
                <a:latin typeface="+mj-lt"/>
                <a:ea typeface="Open Sans" panose="020B0606030504020204" pitchFamily="34" charset="0"/>
                <a:cs typeface="Open Sans" panose="020B0606030504020204" pitchFamily="34" charset="0"/>
              </a:rPr>
            </a:br>
            <a:r>
              <a:rPr lang="nl-NL" sz="2800" dirty="0">
                <a:latin typeface="+mj-lt"/>
                <a:ea typeface="Open Sans" panose="020B0606030504020204" pitchFamily="34" charset="0"/>
                <a:cs typeface="Open Sans" panose="020B0606030504020204" pitchFamily="34" charset="0"/>
              </a:rPr>
              <a:t>hechten. Op zoet </a:t>
            </a:r>
            <a:br>
              <a:rPr lang="nl-NL" sz="2800" dirty="0">
                <a:latin typeface="+mj-lt"/>
                <a:ea typeface="Open Sans" panose="020B0606030504020204" pitchFamily="34" charset="0"/>
                <a:cs typeface="Open Sans" panose="020B0606030504020204" pitchFamily="34" charset="0"/>
              </a:rPr>
            </a:br>
            <a:r>
              <a:rPr lang="nl-NL" sz="2800" dirty="0">
                <a:latin typeface="+mj-lt"/>
                <a:ea typeface="Open Sans" panose="020B0606030504020204" pitchFamily="34" charset="0"/>
                <a:cs typeface="Open Sans" panose="020B0606030504020204" pitchFamily="34" charset="0"/>
              </a:rPr>
              <a:t>water werkt dit goed en </a:t>
            </a:r>
            <a:br>
              <a:rPr lang="nl-NL" sz="2800" dirty="0">
                <a:latin typeface="+mj-lt"/>
                <a:ea typeface="Open Sans" panose="020B0606030504020204" pitchFamily="34" charset="0"/>
                <a:cs typeface="Open Sans" panose="020B0606030504020204" pitchFamily="34" charset="0"/>
              </a:rPr>
            </a:br>
            <a:r>
              <a:rPr lang="nl-NL" sz="2800" dirty="0">
                <a:latin typeface="+mj-lt"/>
                <a:ea typeface="Open Sans" panose="020B0606030504020204" pitchFamily="34" charset="0"/>
                <a:cs typeface="Open Sans" panose="020B0606030504020204" pitchFamily="34" charset="0"/>
              </a:rPr>
              <a:t>op zout water moet </a:t>
            </a:r>
            <a:br>
              <a:rPr lang="nl-NL" sz="2800" dirty="0">
                <a:latin typeface="+mj-lt"/>
                <a:ea typeface="Open Sans" panose="020B0606030504020204" pitchFamily="34" charset="0"/>
                <a:cs typeface="Open Sans" panose="020B0606030504020204" pitchFamily="34" charset="0"/>
              </a:rPr>
            </a:br>
            <a:r>
              <a:rPr lang="nl-NL" sz="2800" dirty="0">
                <a:latin typeface="+mj-lt"/>
                <a:ea typeface="Open Sans" panose="020B0606030504020204" pitchFamily="34" charset="0"/>
                <a:cs typeface="Open Sans" panose="020B0606030504020204" pitchFamily="34" charset="0"/>
              </a:rPr>
              <a:t>aangroei geschrapt </a:t>
            </a:r>
            <a:br>
              <a:rPr lang="nl-NL" sz="2800" dirty="0">
                <a:latin typeface="+mj-lt"/>
                <a:ea typeface="Open Sans" panose="020B0606030504020204" pitchFamily="34" charset="0"/>
                <a:cs typeface="Open Sans" panose="020B0606030504020204" pitchFamily="34" charset="0"/>
              </a:rPr>
            </a:br>
            <a:r>
              <a:rPr lang="nl-NL" sz="2800" dirty="0">
                <a:latin typeface="+mj-lt"/>
                <a:ea typeface="Open Sans" panose="020B0606030504020204" pitchFamily="34" charset="0"/>
                <a:cs typeface="Open Sans" panose="020B0606030504020204" pitchFamily="34" charset="0"/>
              </a:rPr>
              <a:t>worden, dit gaat makkelijk.</a:t>
            </a:r>
            <a:endParaRPr lang="nl-NL" dirty="0">
              <a:latin typeface="+mj-lt"/>
              <a:ea typeface="Open Sans" panose="020B0606030504020204" pitchFamily="34" charset="0"/>
              <a:cs typeface="Open Sans" panose="020B0606030504020204" pitchFamily="34" charset="0"/>
            </a:endParaRPr>
          </a:p>
          <a:p>
            <a:pPr>
              <a:buFontTx/>
              <a:buChar char="-"/>
            </a:pPr>
            <a:endParaRPr lang="nl-NL"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Afbeelding 4">
            <a:extLst>
              <a:ext uri="{FF2B5EF4-FFF2-40B4-BE49-F238E27FC236}">
                <a16:creationId xmlns:a16="http://schemas.microsoft.com/office/drawing/2014/main" id="{10C627D0-DB2D-2831-3B5E-AC4C4A5BD871}"/>
              </a:ext>
            </a:extLst>
          </p:cNvPr>
          <p:cNvPicPr>
            <a:picLocks noChangeAspect="1"/>
          </p:cNvPicPr>
          <p:nvPr/>
        </p:nvPicPr>
        <p:blipFill>
          <a:blip r:embed="rId3"/>
          <a:srcRect/>
          <a:stretch/>
        </p:blipFill>
        <p:spPr>
          <a:xfrm>
            <a:off x="4410511" y="2143685"/>
            <a:ext cx="7572419" cy="3462704"/>
          </a:xfrm>
          <a:prstGeom prst="rect">
            <a:avLst/>
          </a:prstGeom>
        </p:spPr>
      </p:pic>
      <p:pic>
        <p:nvPicPr>
          <p:cNvPr id="9" name="Afbeelding 8">
            <a:extLst>
              <a:ext uri="{FF2B5EF4-FFF2-40B4-BE49-F238E27FC236}">
                <a16:creationId xmlns:a16="http://schemas.microsoft.com/office/drawing/2014/main" id="{D2FE2117-07A8-D60E-A36A-50688AB1A885}"/>
              </a:ext>
            </a:extLst>
          </p:cNvPr>
          <p:cNvPicPr>
            <a:picLocks noChangeAspect="1"/>
          </p:cNvPicPr>
          <p:nvPr/>
        </p:nvPicPr>
        <p:blipFill rotWithShape="1">
          <a:blip r:embed="rId4"/>
          <a:srcRect l="24375" t="28334" r="1" b="64611"/>
          <a:stretch/>
        </p:blipFill>
        <p:spPr>
          <a:xfrm>
            <a:off x="7708347" y="0"/>
            <a:ext cx="4483653" cy="419379"/>
          </a:xfrm>
          <a:prstGeom prst="rect">
            <a:avLst/>
          </a:prstGeom>
          <a:noFill/>
        </p:spPr>
      </p:pic>
    </p:spTree>
    <p:extLst>
      <p:ext uri="{BB962C8B-B14F-4D97-AF65-F5344CB8AC3E}">
        <p14:creationId xmlns:p14="http://schemas.microsoft.com/office/powerpoint/2010/main" val="4047027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6891130" cy="1143000"/>
          </a:xfrm>
        </p:spPr>
        <p:txBody>
          <a:bodyPr anchor="ctr">
            <a:normAutofit/>
          </a:bodyPr>
          <a:lstStyle/>
          <a:p>
            <a:pPr>
              <a:spcAft>
                <a:spcPts val="600"/>
              </a:spcAft>
            </a:pPr>
            <a:r>
              <a:rPr lang="nl-NL" altLang="nl-NL" b="1" dirty="0"/>
              <a:t>Antifouling Alternatieven </a:t>
            </a:r>
            <a:endParaRPr lang="nl-NL" dirty="0"/>
          </a:p>
        </p:txBody>
      </p:sp>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ACAF4AE7-2CB3-4965-A66E-9EC1E8E45D60}" type="slidenum">
              <a:rPr kumimoji="0" lang="nl-NL"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17</a:t>
            </a:fld>
            <a:endParaRPr kumimoji="0" lang="nl-NL" b="0" i="0" u="none" strike="noStrike" kern="1200" cap="none" spc="0" normalizeH="0" baseline="0" noProof="0">
              <a:ln>
                <a:noFill/>
              </a:ln>
              <a:effectLst/>
              <a:uLnTx/>
              <a:uFillTx/>
            </a:endParaRPr>
          </a:p>
        </p:txBody>
      </p:sp>
      <p:sp>
        <p:nvSpPr>
          <p:cNvPr id="6" name="Tijdelijke aanduiding voor inhoud 6">
            <a:extLst>
              <a:ext uri="{FF2B5EF4-FFF2-40B4-BE49-F238E27FC236}">
                <a16:creationId xmlns:a16="http://schemas.microsoft.com/office/drawing/2014/main" id="{3532C74E-D52D-F38E-5FFB-E75C35B69642}"/>
              </a:ext>
            </a:extLst>
          </p:cNvPr>
          <p:cNvSpPr txBox="1">
            <a:spLocks/>
          </p:cNvSpPr>
          <p:nvPr/>
        </p:nvSpPr>
        <p:spPr>
          <a:xfrm>
            <a:off x="441842" y="1776984"/>
            <a:ext cx="10972799" cy="457936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a:latin typeface="+mj-lt"/>
                <a:ea typeface="Open Sans" panose="020B0606030504020204" pitchFamily="34" charset="0"/>
                <a:cs typeface="Open Sans" panose="020B0606030504020204" pitchFamily="34" charset="0"/>
              </a:rPr>
              <a:t>Harde Coating</a:t>
            </a:r>
          </a:p>
          <a:p>
            <a:pPr marL="0" indent="0">
              <a:buNone/>
            </a:pPr>
            <a:r>
              <a:rPr lang="nl-NL" sz="2800" dirty="0">
                <a:ea typeface="Open Sans" panose="020B0606030504020204" pitchFamily="34" charset="0"/>
                <a:cs typeface="Open Sans" panose="020B0606030504020204" pitchFamily="34" charset="0"/>
              </a:rPr>
              <a:t>Harde oppervlakte zorgt</a:t>
            </a:r>
          </a:p>
          <a:p>
            <a:pPr marL="0" indent="0">
              <a:buNone/>
            </a:pPr>
            <a:r>
              <a:rPr lang="nl-NL" sz="2800" dirty="0">
                <a:ea typeface="Open Sans" panose="020B0606030504020204" pitchFamily="34" charset="0"/>
                <a:cs typeface="Open Sans" panose="020B0606030504020204" pitchFamily="34" charset="0"/>
              </a:rPr>
              <a:t>dat aangroei makkelijk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verwijderd wordt, dit doe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je een paar keer tijdens het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vaarseizoen. </a:t>
            </a:r>
          </a:p>
          <a:p>
            <a:pPr marL="0" indent="0">
              <a:buNone/>
            </a:pPr>
            <a:endParaRPr lang="nl-NL" sz="2800" dirty="0">
              <a:ea typeface="Open Sans" panose="020B0606030504020204" pitchFamily="34" charset="0"/>
              <a:cs typeface="Open Sans" panose="020B0606030504020204" pitchFamily="34" charset="0"/>
            </a:endParaRPr>
          </a:p>
        </p:txBody>
      </p:sp>
      <p:pic>
        <p:nvPicPr>
          <p:cNvPr id="5" name="Afbeelding 4">
            <a:extLst>
              <a:ext uri="{FF2B5EF4-FFF2-40B4-BE49-F238E27FC236}">
                <a16:creationId xmlns:a16="http://schemas.microsoft.com/office/drawing/2014/main" id="{10C627D0-DB2D-2831-3B5E-AC4C4A5BD871}"/>
              </a:ext>
            </a:extLst>
          </p:cNvPr>
          <p:cNvPicPr>
            <a:picLocks noChangeAspect="1"/>
          </p:cNvPicPr>
          <p:nvPr/>
        </p:nvPicPr>
        <p:blipFill>
          <a:blip r:embed="rId3"/>
          <a:srcRect/>
          <a:stretch/>
        </p:blipFill>
        <p:spPr>
          <a:xfrm>
            <a:off x="4463047" y="2143685"/>
            <a:ext cx="7467346" cy="3462704"/>
          </a:xfrm>
          <a:prstGeom prst="rect">
            <a:avLst/>
          </a:prstGeom>
        </p:spPr>
      </p:pic>
      <p:pic>
        <p:nvPicPr>
          <p:cNvPr id="3" name="Afbeelding 2">
            <a:extLst>
              <a:ext uri="{FF2B5EF4-FFF2-40B4-BE49-F238E27FC236}">
                <a16:creationId xmlns:a16="http://schemas.microsoft.com/office/drawing/2014/main" id="{4BD40BCD-FABB-9505-8D04-1133324AC694}"/>
              </a:ext>
            </a:extLst>
          </p:cNvPr>
          <p:cNvPicPr>
            <a:picLocks noChangeAspect="1"/>
          </p:cNvPicPr>
          <p:nvPr/>
        </p:nvPicPr>
        <p:blipFill rotWithShape="1">
          <a:blip r:embed="rId4"/>
          <a:srcRect l="14316" t="36583" r="2" b="48478"/>
          <a:stretch/>
        </p:blipFill>
        <p:spPr>
          <a:xfrm>
            <a:off x="7111999" y="0"/>
            <a:ext cx="5080001" cy="887897"/>
          </a:xfrm>
          <a:prstGeom prst="rect">
            <a:avLst/>
          </a:prstGeom>
          <a:noFill/>
        </p:spPr>
      </p:pic>
    </p:spTree>
    <p:extLst>
      <p:ext uri="{BB962C8B-B14F-4D97-AF65-F5344CB8AC3E}">
        <p14:creationId xmlns:p14="http://schemas.microsoft.com/office/powerpoint/2010/main" val="374255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10972800" cy="1143000"/>
          </a:xfrm>
        </p:spPr>
        <p:txBody>
          <a:bodyPr anchor="ctr">
            <a:normAutofit/>
          </a:bodyPr>
          <a:lstStyle/>
          <a:p>
            <a:pPr>
              <a:spcAft>
                <a:spcPts val="600"/>
              </a:spcAft>
            </a:pPr>
            <a:r>
              <a:rPr lang="nl-NL" altLang="nl-NL" b="1" dirty="0"/>
              <a:t>Antifouling Alternatieven</a:t>
            </a:r>
            <a:endParaRPr lang="nl-NL" dirty="0"/>
          </a:p>
        </p:txBody>
      </p:sp>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ACAF4AE7-2CB3-4965-A66E-9EC1E8E45D60}" type="slidenum">
              <a:rPr kumimoji="0" lang="nl-NL"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18</a:t>
            </a:fld>
            <a:endParaRPr kumimoji="0" lang="nl-NL" b="0" i="0" u="none" strike="noStrike" kern="1200" cap="none" spc="0" normalizeH="0" baseline="0" noProof="0">
              <a:ln>
                <a:noFill/>
              </a:ln>
              <a:effectLst/>
              <a:uLnTx/>
              <a:uFillTx/>
            </a:endParaRPr>
          </a:p>
        </p:txBody>
      </p:sp>
      <p:sp>
        <p:nvSpPr>
          <p:cNvPr id="6" name="Tijdelijke aanduiding voor inhoud 6">
            <a:extLst>
              <a:ext uri="{FF2B5EF4-FFF2-40B4-BE49-F238E27FC236}">
                <a16:creationId xmlns:a16="http://schemas.microsoft.com/office/drawing/2014/main" id="{3532C74E-D52D-F38E-5FFB-E75C35B69642}"/>
              </a:ext>
            </a:extLst>
          </p:cNvPr>
          <p:cNvSpPr txBox="1">
            <a:spLocks/>
          </p:cNvSpPr>
          <p:nvPr/>
        </p:nvSpPr>
        <p:spPr>
          <a:xfrm>
            <a:off x="441842" y="1776984"/>
            <a:ext cx="10972799" cy="457936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a:latin typeface="+mj-lt"/>
                <a:ea typeface="Open Sans" panose="020B0606030504020204" pitchFamily="34" charset="0"/>
                <a:cs typeface="Open Sans" panose="020B0606030504020204" pitchFamily="34" charset="0"/>
              </a:rPr>
              <a:t>Non stick of </a:t>
            </a:r>
            <a:br>
              <a:rPr lang="nl-NL" b="1" dirty="0">
                <a:latin typeface="+mj-lt"/>
                <a:ea typeface="Open Sans" panose="020B0606030504020204" pitchFamily="34" charset="0"/>
                <a:cs typeface="Open Sans" panose="020B0606030504020204" pitchFamily="34" charset="0"/>
              </a:rPr>
            </a:br>
            <a:r>
              <a:rPr lang="nl-NL" b="1" dirty="0" err="1">
                <a:latin typeface="+mj-lt"/>
                <a:ea typeface="Open Sans" panose="020B0606030504020204" pitchFamily="34" charset="0"/>
                <a:cs typeface="Open Sans" panose="020B0606030504020204" pitchFamily="34" charset="0"/>
              </a:rPr>
              <a:t>foul</a:t>
            </a:r>
            <a:r>
              <a:rPr lang="nl-NL" b="1" dirty="0">
                <a:latin typeface="+mj-lt"/>
                <a:ea typeface="Open Sans" panose="020B0606030504020204" pitchFamily="34" charset="0"/>
                <a:cs typeface="Open Sans" panose="020B0606030504020204" pitchFamily="34" charset="0"/>
              </a:rPr>
              <a:t> release coating</a:t>
            </a:r>
          </a:p>
          <a:p>
            <a:pPr marL="0" indent="0">
              <a:buNone/>
            </a:pPr>
            <a:r>
              <a:rPr lang="nl-NL" sz="2800" dirty="0">
                <a:ea typeface="Open Sans" panose="020B0606030504020204" pitchFamily="34" charset="0"/>
                <a:cs typeface="Open Sans" panose="020B0606030504020204" pitchFamily="34" charset="0"/>
              </a:rPr>
              <a:t>Gladde oppervlakte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houdt hechting tegen.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Vaar je veel, dan is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schoonmaken niet nodig</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Vaar je minder, dan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soms afspuiten.</a:t>
            </a:r>
          </a:p>
        </p:txBody>
      </p:sp>
      <p:pic>
        <p:nvPicPr>
          <p:cNvPr id="5" name="Afbeelding 4">
            <a:extLst>
              <a:ext uri="{FF2B5EF4-FFF2-40B4-BE49-F238E27FC236}">
                <a16:creationId xmlns:a16="http://schemas.microsoft.com/office/drawing/2014/main" id="{10C627D0-DB2D-2831-3B5E-AC4C4A5BD871}"/>
              </a:ext>
            </a:extLst>
          </p:cNvPr>
          <p:cNvPicPr>
            <a:picLocks noChangeAspect="1"/>
          </p:cNvPicPr>
          <p:nvPr/>
        </p:nvPicPr>
        <p:blipFill>
          <a:blip r:embed="rId3"/>
          <a:srcRect/>
          <a:stretch/>
        </p:blipFill>
        <p:spPr>
          <a:xfrm>
            <a:off x="4487685" y="2143685"/>
            <a:ext cx="7418069" cy="3462704"/>
          </a:xfrm>
          <a:prstGeom prst="rect">
            <a:avLst/>
          </a:prstGeom>
        </p:spPr>
      </p:pic>
      <p:pic>
        <p:nvPicPr>
          <p:cNvPr id="3" name="Afbeelding 2">
            <a:extLst>
              <a:ext uri="{FF2B5EF4-FFF2-40B4-BE49-F238E27FC236}">
                <a16:creationId xmlns:a16="http://schemas.microsoft.com/office/drawing/2014/main" id="{5AB460E1-D56E-2D0E-7EBF-55A2B4168196}"/>
              </a:ext>
            </a:extLst>
          </p:cNvPr>
          <p:cNvPicPr>
            <a:picLocks noChangeAspect="1"/>
          </p:cNvPicPr>
          <p:nvPr/>
        </p:nvPicPr>
        <p:blipFill rotWithShape="1">
          <a:blip r:embed="rId4"/>
          <a:srcRect l="24150" t="51967" r="2" b="40229"/>
          <a:stretch/>
        </p:blipFill>
        <p:spPr>
          <a:xfrm>
            <a:off x="7695095" y="0"/>
            <a:ext cx="4496905" cy="463827"/>
          </a:xfrm>
          <a:prstGeom prst="rect">
            <a:avLst/>
          </a:prstGeom>
          <a:noFill/>
        </p:spPr>
      </p:pic>
    </p:spTree>
    <p:extLst>
      <p:ext uri="{BB962C8B-B14F-4D97-AF65-F5344CB8AC3E}">
        <p14:creationId xmlns:p14="http://schemas.microsoft.com/office/powerpoint/2010/main" val="1734577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10972800" cy="1143000"/>
          </a:xfrm>
        </p:spPr>
        <p:txBody>
          <a:bodyPr anchor="ctr">
            <a:normAutofit/>
          </a:bodyPr>
          <a:lstStyle/>
          <a:p>
            <a:pPr>
              <a:spcAft>
                <a:spcPts val="600"/>
              </a:spcAft>
            </a:pPr>
            <a:r>
              <a:rPr lang="nl-NL" altLang="nl-NL" b="1" dirty="0"/>
              <a:t>Antifouling Alternatieven</a:t>
            </a:r>
            <a:endParaRPr lang="nl-NL" dirty="0"/>
          </a:p>
        </p:txBody>
      </p:sp>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ACAF4AE7-2CB3-4965-A66E-9EC1E8E45D60}" type="slidenum">
              <a:rPr kumimoji="0" lang="nl-NL"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19</a:t>
            </a:fld>
            <a:endParaRPr kumimoji="0" lang="nl-NL" b="0" i="0" u="none" strike="noStrike" kern="1200" cap="none" spc="0" normalizeH="0" baseline="0" noProof="0">
              <a:ln>
                <a:noFill/>
              </a:ln>
              <a:effectLst/>
              <a:uLnTx/>
              <a:uFillTx/>
            </a:endParaRPr>
          </a:p>
        </p:txBody>
      </p:sp>
      <p:sp>
        <p:nvSpPr>
          <p:cNvPr id="6" name="Tijdelijke aanduiding voor inhoud 6">
            <a:extLst>
              <a:ext uri="{FF2B5EF4-FFF2-40B4-BE49-F238E27FC236}">
                <a16:creationId xmlns:a16="http://schemas.microsoft.com/office/drawing/2014/main" id="{3532C74E-D52D-F38E-5FFB-E75C35B69642}"/>
              </a:ext>
            </a:extLst>
          </p:cNvPr>
          <p:cNvSpPr txBox="1">
            <a:spLocks/>
          </p:cNvSpPr>
          <p:nvPr/>
        </p:nvSpPr>
        <p:spPr>
          <a:xfrm>
            <a:off x="441842" y="1776984"/>
            <a:ext cx="10972799" cy="457936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a:latin typeface="+mj-lt"/>
                <a:ea typeface="Open Sans" panose="020B0606030504020204" pitchFamily="34" charset="0"/>
                <a:cs typeface="Open Sans" panose="020B0606030504020204" pitchFamily="34" charset="0"/>
              </a:rPr>
              <a:t>Ultrasoon systeem</a:t>
            </a:r>
          </a:p>
          <a:p>
            <a:pPr marL="0" indent="0">
              <a:buNone/>
            </a:pPr>
            <a:r>
              <a:rPr lang="nl-NL" sz="2800" dirty="0">
                <a:ea typeface="Open Sans" panose="020B0606030504020204" pitchFamily="34" charset="0"/>
                <a:cs typeface="Open Sans" panose="020B0606030504020204" pitchFamily="34" charset="0"/>
              </a:rPr>
              <a:t>Door geluidstrillingen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kunnen organismen zich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niet hechten. Geschikt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voor metaal en kunststof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boten. Gebruik samen met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een andere coating en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werkt goed tegen aangroei. </a:t>
            </a:r>
          </a:p>
        </p:txBody>
      </p:sp>
      <p:pic>
        <p:nvPicPr>
          <p:cNvPr id="5" name="Afbeelding 4">
            <a:extLst>
              <a:ext uri="{FF2B5EF4-FFF2-40B4-BE49-F238E27FC236}">
                <a16:creationId xmlns:a16="http://schemas.microsoft.com/office/drawing/2014/main" id="{10C627D0-DB2D-2831-3B5E-AC4C4A5BD871}"/>
              </a:ext>
            </a:extLst>
          </p:cNvPr>
          <p:cNvPicPr>
            <a:picLocks noChangeAspect="1"/>
          </p:cNvPicPr>
          <p:nvPr/>
        </p:nvPicPr>
        <p:blipFill>
          <a:blip r:embed="rId3"/>
          <a:srcRect/>
          <a:stretch/>
        </p:blipFill>
        <p:spPr>
          <a:xfrm>
            <a:off x="4487685" y="2146964"/>
            <a:ext cx="7418069" cy="3456145"/>
          </a:xfrm>
          <a:prstGeom prst="rect">
            <a:avLst/>
          </a:prstGeom>
        </p:spPr>
      </p:pic>
      <p:pic>
        <p:nvPicPr>
          <p:cNvPr id="3" name="Afbeelding 2">
            <a:extLst>
              <a:ext uri="{FF2B5EF4-FFF2-40B4-BE49-F238E27FC236}">
                <a16:creationId xmlns:a16="http://schemas.microsoft.com/office/drawing/2014/main" id="{F32E4438-BC05-36D7-DD30-48ED0CC7EDC0}"/>
              </a:ext>
            </a:extLst>
          </p:cNvPr>
          <p:cNvPicPr>
            <a:picLocks noChangeAspect="1"/>
          </p:cNvPicPr>
          <p:nvPr/>
        </p:nvPicPr>
        <p:blipFill rotWithShape="1">
          <a:blip r:embed="rId4"/>
          <a:srcRect l="24821" t="60217" r="2" b="32871"/>
          <a:stretch/>
        </p:blipFill>
        <p:spPr>
          <a:xfrm>
            <a:off x="7734851" y="0"/>
            <a:ext cx="4457149" cy="410818"/>
          </a:xfrm>
          <a:prstGeom prst="rect">
            <a:avLst/>
          </a:prstGeom>
          <a:noFill/>
        </p:spPr>
      </p:pic>
    </p:spTree>
    <p:extLst>
      <p:ext uri="{BB962C8B-B14F-4D97-AF65-F5344CB8AC3E}">
        <p14:creationId xmlns:p14="http://schemas.microsoft.com/office/powerpoint/2010/main" val="342785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0A9C3C7-144E-B06F-B339-E7BF6A0B64B5}"/>
              </a:ext>
            </a:extLst>
          </p:cNvPr>
          <p:cNvSpPr>
            <a:spLocks noGrp="1"/>
          </p:cNvSpPr>
          <p:nvPr>
            <p:ph type="sldNum" sz="quarter" idx="12"/>
          </p:nvPr>
        </p:nvSpPr>
        <p:spPr/>
        <p:txBody>
          <a:bodyPr/>
          <a:lstStyle/>
          <a:p>
            <a:fld id="{ACAF4AE7-2CB3-4965-A66E-9EC1E8E45D60}" type="slidenum">
              <a:rPr lang="nl-NL" smtClean="0"/>
              <a:pPr/>
              <a:t>2</a:t>
            </a:fld>
            <a:endParaRPr lang="nl-NL"/>
          </a:p>
        </p:txBody>
      </p:sp>
      <p:pic>
        <p:nvPicPr>
          <p:cNvPr id="6" name="Afbeelding 5">
            <a:extLst>
              <a:ext uri="{FF2B5EF4-FFF2-40B4-BE49-F238E27FC236}">
                <a16:creationId xmlns:a16="http://schemas.microsoft.com/office/drawing/2014/main" id="{77970C95-D238-85BA-B72A-8DA1EA568705}"/>
              </a:ext>
            </a:extLst>
          </p:cNvPr>
          <p:cNvPicPr>
            <a:picLocks noChangeAspect="1"/>
          </p:cNvPicPr>
          <p:nvPr/>
        </p:nvPicPr>
        <p:blipFill>
          <a:blip r:embed="rId3"/>
          <a:stretch>
            <a:fillRect/>
          </a:stretch>
        </p:blipFill>
        <p:spPr>
          <a:xfrm>
            <a:off x="2354470" y="1562518"/>
            <a:ext cx="6506818" cy="4874691"/>
          </a:xfrm>
          <a:prstGeom prst="rect">
            <a:avLst/>
          </a:prstGeom>
        </p:spPr>
      </p:pic>
      <p:sp>
        <p:nvSpPr>
          <p:cNvPr id="7" name="Tekstvak 6">
            <a:extLst>
              <a:ext uri="{FF2B5EF4-FFF2-40B4-BE49-F238E27FC236}">
                <a16:creationId xmlns:a16="http://schemas.microsoft.com/office/drawing/2014/main" id="{FF29CE1E-70AB-5846-E8C4-F1265F557D95}"/>
              </a:ext>
            </a:extLst>
          </p:cNvPr>
          <p:cNvSpPr txBox="1"/>
          <p:nvPr/>
        </p:nvSpPr>
        <p:spPr>
          <a:xfrm>
            <a:off x="410817" y="2279374"/>
            <a:ext cx="1401346" cy="369332"/>
          </a:xfrm>
          <a:prstGeom prst="rect">
            <a:avLst/>
          </a:prstGeom>
          <a:noFill/>
        </p:spPr>
        <p:txBody>
          <a:bodyPr wrap="none" rtlCol="0">
            <a:spAutoFit/>
          </a:bodyPr>
          <a:lstStyle/>
          <a:p>
            <a:r>
              <a:rPr lang="nl-NL" b="1" dirty="0"/>
              <a:t>Peter Bakker</a:t>
            </a:r>
          </a:p>
        </p:txBody>
      </p:sp>
      <p:sp>
        <p:nvSpPr>
          <p:cNvPr id="8" name="Tekstvak 7">
            <a:extLst>
              <a:ext uri="{FF2B5EF4-FFF2-40B4-BE49-F238E27FC236}">
                <a16:creationId xmlns:a16="http://schemas.microsoft.com/office/drawing/2014/main" id="{F6C992DC-5083-0E39-5B28-D40B89B20515}"/>
              </a:ext>
            </a:extLst>
          </p:cNvPr>
          <p:cNvSpPr txBox="1"/>
          <p:nvPr/>
        </p:nvSpPr>
        <p:spPr>
          <a:xfrm>
            <a:off x="9263270" y="3869634"/>
            <a:ext cx="2324291" cy="2031325"/>
          </a:xfrm>
          <a:prstGeom prst="rect">
            <a:avLst/>
          </a:prstGeom>
          <a:noFill/>
        </p:spPr>
        <p:txBody>
          <a:bodyPr wrap="none" rtlCol="0">
            <a:spAutoFit/>
          </a:bodyPr>
          <a:lstStyle/>
          <a:p>
            <a:r>
              <a:rPr lang="nl-NL" b="1" dirty="0"/>
              <a:t>Marie</a:t>
            </a:r>
          </a:p>
          <a:p>
            <a:r>
              <a:rPr lang="nl-NL" b="1" dirty="0"/>
              <a:t>Bouwjaar 2014</a:t>
            </a:r>
          </a:p>
          <a:p>
            <a:r>
              <a:rPr lang="nl-NL" b="1" dirty="0"/>
              <a:t>LOA 5.85</a:t>
            </a:r>
          </a:p>
          <a:p>
            <a:r>
              <a:rPr lang="nl-NL" b="1" dirty="0"/>
              <a:t>Vaargebied:  </a:t>
            </a:r>
          </a:p>
          <a:p>
            <a:r>
              <a:rPr lang="nl-NL" dirty="0"/>
              <a:t>	IJsselmeer,</a:t>
            </a:r>
          </a:p>
          <a:p>
            <a:r>
              <a:rPr lang="nl-NL" dirty="0"/>
              <a:t>	Waddenzee, </a:t>
            </a:r>
          </a:p>
          <a:p>
            <a:r>
              <a:rPr lang="nl-NL" dirty="0"/>
              <a:t>	Friesland</a:t>
            </a:r>
          </a:p>
        </p:txBody>
      </p:sp>
    </p:spTree>
    <p:extLst>
      <p:ext uri="{BB962C8B-B14F-4D97-AF65-F5344CB8AC3E}">
        <p14:creationId xmlns:p14="http://schemas.microsoft.com/office/powerpoint/2010/main" val="219092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10972800" cy="1143000"/>
          </a:xfrm>
        </p:spPr>
        <p:txBody>
          <a:bodyPr anchor="ctr">
            <a:normAutofit/>
          </a:bodyPr>
          <a:lstStyle/>
          <a:p>
            <a:pPr>
              <a:spcAft>
                <a:spcPts val="600"/>
              </a:spcAft>
            </a:pPr>
            <a:r>
              <a:rPr lang="nl-NL" altLang="nl-NL" b="1" dirty="0"/>
              <a:t>Antifouling Alternatieven </a:t>
            </a:r>
            <a:endParaRPr lang="nl-NL" dirty="0"/>
          </a:p>
        </p:txBody>
      </p:sp>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ACAF4AE7-2CB3-4965-A66E-9EC1E8E45D60}" type="slidenum">
              <a:rPr kumimoji="0" lang="nl-NL"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a:t>
            </a:fld>
            <a:endParaRPr kumimoji="0" lang="nl-NL" b="0" i="0" u="none" strike="noStrike" kern="1200" cap="none" spc="0" normalizeH="0" baseline="0" noProof="0">
              <a:ln>
                <a:noFill/>
              </a:ln>
              <a:effectLst/>
              <a:uLnTx/>
              <a:uFillTx/>
            </a:endParaRPr>
          </a:p>
        </p:txBody>
      </p:sp>
      <p:sp>
        <p:nvSpPr>
          <p:cNvPr id="6" name="Tijdelijke aanduiding voor inhoud 6">
            <a:extLst>
              <a:ext uri="{FF2B5EF4-FFF2-40B4-BE49-F238E27FC236}">
                <a16:creationId xmlns:a16="http://schemas.microsoft.com/office/drawing/2014/main" id="{3532C74E-D52D-F38E-5FFB-E75C35B69642}"/>
              </a:ext>
            </a:extLst>
          </p:cNvPr>
          <p:cNvSpPr txBox="1">
            <a:spLocks/>
          </p:cNvSpPr>
          <p:nvPr/>
        </p:nvSpPr>
        <p:spPr>
          <a:xfrm>
            <a:off x="441842" y="1776984"/>
            <a:ext cx="10972799" cy="457936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a:latin typeface="+mj-lt"/>
                <a:ea typeface="Open Sans" panose="020B0606030504020204" pitchFamily="34" charset="0"/>
                <a:cs typeface="Open Sans" panose="020B0606030504020204" pitchFamily="34" charset="0"/>
              </a:rPr>
              <a:t>Vetten</a:t>
            </a:r>
          </a:p>
          <a:p>
            <a:pPr marL="0" indent="0">
              <a:buNone/>
            </a:pPr>
            <a:r>
              <a:rPr lang="nl-NL" sz="2800" dirty="0">
                <a:ea typeface="Open Sans" panose="020B0606030504020204" pitchFamily="34" charset="0"/>
                <a:cs typeface="Open Sans" panose="020B0606030504020204" pitchFamily="34" charset="0"/>
              </a:rPr>
              <a:t>Breng aan in dunne laag en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organismen hebben geen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grip, maar het slijt snel en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schip wordt erg glad en dus</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boot uit het water tillen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kraan kan alleen in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samenspraak met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jachthaven. </a:t>
            </a:r>
          </a:p>
        </p:txBody>
      </p:sp>
      <p:pic>
        <p:nvPicPr>
          <p:cNvPr id="5" name="Afbeelding 4">
            <a:extLst>
              <a:ext uri="{FF2B5EF4-FFF2-40B4-BE49-F238E27FC236}">
                <a16:creationId xmlns:a16="http://schemas.microsoft.com/office/drawing/2014/main" id="{10C627D0-DB2D-2831-3B5E-AC4C4A5BD871}"/>
              </a:ext>
            </a:extLst>
          </p:cNvPr>
          <p:cNvPicPr>
            <a:picLocks noChangeAspect="1"/>
          </p:cNvPicPr>
          <p:nvPr/>
        </p:nvPicPr>
        <p:blipFill>
          <a:blip r:embed="rId3"/>
          <a:srcRect/>
          <a:stretch/>
        </p:blipFill>
        <p:spPr>
          <a:xfrm>
            <a:off x="4487685" y="2195474"/>
            <a:ext cx="7418069" cy="3359125"/>
          </a:xfrm>
          <a:prstGeom prst="rect">
            <a:avLst/>
          </a:prstGeom>
        </p:spPr>
      </p:pic>
      <p:pic>
        <p:nvPicPr>
          <p:cNvPr id="3" name="Afbeelding 2">
            <a:extLst>
              <a:ext uri="{FF2B5EF4-FFF2-40B4-BE49-F238E27FC236}">
                <a16:creationId xmlns:a16="http://schemas.microsoft.com/office/drawing/2014/main" id="{EA0A0F0E-7E18-6249-433A-4F756EA0CD3B}"/>
              </a:ext>
            </a:extLst>
          </p:cNvPr>
          <p:cNvPicPr>
            <a:picLocks noChangeAspect="1"/>
          </p:cNvPicPr>
          <p:nvPr/>
        </p:nvPicPr>
        <p:blipFill rotWithShape="1">
          <a:blip r:embed="rId4"/>
          <a:srcRect l="24374" t="69136" r="2" b="24399"/>
          <a:stretch/>
        </p:blipFill>
        <p:spPr>
          <a:xfrm>
            <a:off x="7708347" y="0"/>
            <a:ext cx="4483653" cy="384313"/>
          </a:xfrm>
          <a:prstGeom prst="rect">
            <a:avLst/>
          </a:prstGeom>
          <a:noFill/>
        </p:spPr>
      </p:pic>
    </p:spTree>
    <p:extLst>
      <p:ext uri="{BB962C8B-B14F-4D97-AF65-F5344CB8AC3E}">
        <p14:creationId xmlns:p14="http://schemas.microsoft.com/office/powerpoint/2010/main" val="2597948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10972800" cy="1143000"/>
          </a:xfrm>
        </p:spPr>
        <p:txBody>
          <a:bodyPr anchor="ctr">
            <a:normAutofit/>
          </a:bodyPr>
          <a:lstStyle/>
          <a:p>
            <a:pPr>
              <a:spcAft>
                <a:spcPts val="600"/>
              </a:spcAft>
            </a:pPr>
            <a:r>
              <a:rPr lang="nl-NL" altLang="nl-NL" b="1" dirty="0"/>
              <a:t>Milieubelastende </a:t>
            </a:r>
            <a:r>
              <a:rPr lang="nl-NL" altLang="nl-NL" b="1" dirty="0" err="1"/>
              <a:t>Antifouling</a:t>
            </a:r>
            <a:endParaRPr lang="nl-NL" dirty="0"/>
          </a:p>
        </p:txBody>
      </p:sp>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ACAF4AE7-2CB3-4965-A66E-9EC1E8E45D60}" type="slidenum">
              <a:rPr kumimoji="0" lang="nl-NL"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21</a:t>
            </a:fld>
            <a:endParaRPr kumimoji="0" lang="nl-NL" b="0" i="0" u="none" strike="noStrike" kern="1200" cap="none" spc="0" normalizeH="0" baseline="0" noProof="0">
              <a:ln>
                <a:noFill/>
              </a:ln>
              <a:effectLst/>
              <a:uLnTx/>
              <a:uFillTx/>
            </a:endParaRPr>
          </a:p>
        </p:txBody>
      </p:sp>
      <p:sp>
        <p:nvSpPr>
          <p:cNvPr id="6" name="Tijdelijke aanduiding voor inhoud 6">
            <a:extLst>
              <a:ext uri="{FF2B5EF4-FFF2-40B4-BE49-F238E27FC236}">
                <a16:creationId xmlns:a16="http://schemas.microsoft.com/office/drawing/2014/main" id="{3532C74E-D52D-F38E-5FFB-E75C35B69642}"/>
              </a:ext>
            </a:extLst>
          </p:cNvPr>
          <p:cNvSpPr txBox="1">
            <a:spLocks/>
          </p:cNvSpPr>
          <p:nvPr/>
        </p:nvSpPr>
        <p:spPr>
          <a:xfrm>
            <a:off x="441842" y="1776984"/>
            <a:ext cx="10972799" cy="457936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a:latin typeface="+mj-lt"/>
                <a:ea typeface="Open Sans" panose="020B0606030504020204" pitchFamily="34" charset="0"/>
                <a:cs typeface="Open Sans" panose="020B0606030504020204" pitchFamily="34" charset="0"/>
              </a:rPr>
              <a:t>Harde </a:t>
            </a:r>
            <a:r>
              <a:rPr lang="nl-NL" b="1" dirty="0" err="1">
                <a:latin typeface="+mj-lt"/>
                <a:ea typeface="Open Sans" panose="020B0606030504020204" pitchFamily="34" charset="0"/>
                <a:cs typeface="Open Sans" panose="020B0606030504020204" pitchFamily="34" charset="0"/>
              </a:rPr>
              <a:t>koper-houdende</a:t>
            </a:r>
            <a:br>
              <a:rPr lang="nl-NL" b="1" dirty="0">
                <a:latin typeface="+mj-lt"/>
                <a:ea typeface="Open Sans" panose="020B0606030504020204" pitchFamily="34" charset="0"/>
                <a:cs typeface="Open Sans" panose="020B0606030504020204" pitchFamily="34" charset="0"/>
              </a:rPr>
            </a:br>
            <a:r>
              <a:rPr lang="nl-NL" b="1" dirty="0">
                <a:latin typeface="+mj-lt"/>
                <a:ea typeface="Open Sans" panose="020B0606030504020204" pitchFamily="34" charset="0"/>
                <a:cs typeface="Open Sans" panose="020B0606030504020204" pitchFamily="34" charset="0"/>
              </a:rPr>
              <a:t>antifouling</a:t>
            </a:r>
            <a:br>
              <a:rPr lang="nl-NL" b="1" dirty="0">
                <a:latin typeface="+mj-lt"/>
                <a:ea typeface="Open Sans" panose="020B0606030504020204" pitchFamily="34" charset="0"/>
                <a:cs typeface="Open Sans" panose="020B0606030504020204" pitchFamily="34" charset="0"/>
              </a:rPr>
            </a:br>
            <a:r>
              <a:rPr lang="nl-NL" sz="2800" dirty="0">
                <a:latin typeface="+mj-lt"/>
                <a:ea typeface="Open Sans" panose="020B0606030504020204" pitchFamily="34" charset="0"/>
                <a:cs typeface="Open Sans" panose="020B0606030504020204" pitchFamily="34" charset="0"/>
              </a:rPr>
              <a:t>Schoon maken </a:t>
            </a:r>
            <a:br>
              <a:rPr lang="nl-NL" sz="2800" dirty="0">
                <a:latin typeface="+mj-lt"/>
                <a:ea typeface="Open Sans" panose="020B0606030504020204" pitchFamily="34" charset="0"/>
                <a:cs typeface="Open Sans" panose="020B0606030504020204" pitchFamily="34" charset="0"/>
              </a:rPr>
            </a:br>
            <a:r>
              <a:rPr lang="nl-NL" sz="2800" dirty="0">
                <a:latin typeface="+mj-lt"/>
                <a:ea typeface="Open Sans" panose="020B0606030504020204" pitchFamily="34" charset="0"/>
                <a:cs typeface="Open Sans" panose="020B0606030504020204" pitchFamily="34" charset="0"/>
              </a:rPr>
              <a:t>essentieel om aangroei </a:t>
            </a:r>
            <a:br>
              <a:rPr lang="nl-NL" sz="2800" dirty="0">
                <a:latin typeface="+mj-lt"/>
                <a:ea typeface="Open Sans" panose="020B0606030504020204" pitchFamily="34" charset="0"/>
                <a:cs typeface="Open Sans" panose="020B0606030504020204" pitchFamily="34" charset="0"/>
              </a:rPr>
            </a:br>
            <a:r>
              <a:rPr lang="nl-NL" sz="2800" dirty="0">
                <a:latin typeface="+mj-lt"/>
                <a:ea typeface="Open Sans" panose="020B0606030504020204" pitchFamily="34" charset="0"/>
                <a:cs typeface="Open Sans" panose="020B0606030504020204" pitchFamily="34" charset="0"/>
              </a:rPr>
              <a:t>te verwijderen</a:t>
            </a:r>
          </a:p>
          <a:p>
            <a:pPr marL="0" indent="0">
              <a:buNone/>
            </a:pPr>
            <a:endParaRPr lang="nl-NL" b="1" dirty="0">
              <a:latin typeface="+mj-lt"/>
              <a:ea typeface="Open Sans" panose="020B0606030504020204" pitchFamily="34" charset="0"/>
              <a:cs typeface="Open Sans" panose="020B0606030504020204" pitchFamily="34" charset="0"/>
            </a:endParaRPr>
          </a:p>
        </p:txBody>
      </p:sp>
      <p:pic>
        <p:nvPicPr>
          <p:cNvPr id="5" name="Afbeelding 4">
            <a:extLst>
              <a:ext uri="{FF2B5EF4-FFF2-40B4-BE49-F238E27FC236}">
                <a16:creationId xmlns:a16="http://schemas.microsoft.com/office/drawing/2014/main" id="{10C627D0-DB2D-2831-3B5E-AC4C4A5BD871}"/>
              </a:ext>
            </a:extLst>
          </p:cNvPr>
          <p:cNvPicPr>
            <a:picLocks noChangeAspect="1"/>
          </p:cNvPicPr>
          <p:nvPr/>
        </p:nvPicPr>
        <p:blipFill>
          <a:blip r:embed="rId3"/>
          <a:srcRect/>
          <a:stretch/>
        </p:blipFill>
        <p:spPr>
          <a:xfrm>
            <a:off x="4627649" y="2195474"/>
            <a:ext cx="7138140" cy="3359125"/>
          </a:xfrm>
          <a:prstGeom prst="rect">
            <a:avLst/>
          </a:prstGeom>
        </p:spPr>
      </p:pic>
      <p:pic>
        <p:nvPicPr>
          <p:cNvPr id="3" name="Afbeelding 2">
            <a:extLst>
              <a:ext uri="{FF2B5EF4-FFF2-40B4-BE49-F238E27FC236}">
                <a16:creationId xmlns:a16="http://schemas.microsoft.com/office/drawing/2014/main" id="{7D4FBE6A-F873-810E-4C34-98A9A2036921}"/>
              </a:ext>
            </a:extLst>
          </p:cNvPr>
          <p:cNvPicPr>
            <a:picLocks noChangeAspect="1"/>
          </p:cNvPicPr>
          <p:nvPr/>
        </p:nvPicPr>
        <p:blipFill rotWithShape="1">
          <a:blip r:embed="rId4"/>
          <a:srcRect l="24598" t="75601" r="2" b="16563"/>
          <a:stretch/>
        </p:blipFill>
        <p:spPr>
          <a:xfrm>
            <a:off x="7721599" y="-7529"/>
            <a:ext cx="4470401" cy="465764"/>
          </a:xfrm>
          <a:prstGeom prst="rect">
            <a:avLst/>
          </a:prstGeom>
          <a:noFill/>
        </p:spPr>
      </p:pic>
    </p:spTree>
    <p:extLst>
      <p:ext uri="{BB962C8B-B14F-4D97-AF65-F5344CB8AC3E}">
        <p14:creationId xmlns:p14="http://schemas.microsoft.com/office/powerpoint/2010/main" val="2926101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6718852" cy="1143000"/>
          </a:xfrm>
        </p:spPr>
        <p:txBody>
          <a:bodyPr anchor="ctr">
            <a:normAutofit fontScale="90000"/>
          </a:bodyPr>
          <a:lstStyle/>
          <a:p>
            <a:pPr>
              <a:spcAft>
                <a:spcPts val="600"/>
              </a:spcAft>
            </a:pPr>
            <a:r>
              <a:rPr lang="nl-NL" altLang="nl-NL" b="1" dirty="0"/>
              <a:t>Milieubelastende </a:t>
            </a:r>
            <a:r>
              <a:rPr lang="nl-NL" altLang="nl-NL" b="1" dirty="0" err="1"/>
              <a:t>Antifouling</a:t>
            </a:r>
            <a:r>
              <a:rPr lang="nl-NL" altLang="nl-NL" b="1" dirty="0"/>
              <a:t> </a:t>
            </a:r>
            <a:endParaRPr lang="nl-NL" dirty="0"/>
          </a:p>
        </p:txBody>
      </p:sp>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ACAF4AE7-2CB3-4965-A66E-9EC1E8E45D60}" type="slidenum">
              <a:rPr kumimoji="0" lang="nl-NL"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22</a:t>
            </a:fld>
            <a:endParaRPr kumimoji="0" lang="nl-NL" b="0" i="0" u="none" strike="noStrike" kern="1200" cap="none" spc="0" normalizeH="0" baseline="0" noProof="0">
              <a:ln>
                <a:noFill/>
              </a:ln>
              <a:effectLst/>
              <a:uLnTx/>
              <a:uFillTx/>
            </a:endParaRPr>
          </a:p>
        </p:txBody>
      </p:sp>
      <p:sp>
        <p:nvSpPr>
          <p:cNvPr id="6" name="Tijdelijke aanduiding voor inhoud 6">
            <a:extLst>
              <a:ext uri="{FF2B5EF4-FFF2-40B4-BE49-F238E27FC236}">
                <a16:creationId xmlns:a16="http://schemas.microsoft.com/office/drawing/2014/main" id="{3532C74E-D52D-F38E-5FFB-E75C35B69642}"/>
              </a:ext>
            </a:extLst>
          </p:cNvPr>
          <p:cNvSpPr txBox="1">
            <a:spLocks/>
          </p:cNvSpPr>
          <p:nvPr/>
        </p:nvSpPr>
        <p:spPr>
          <a:xfrm>
            <a:off x="441842" y="1776984"/>
            <a:ext cx="10972799" cy="457936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a:latin typeface="+mj-lt"/>
                <a:ea typeface="Open Sans" panose="020B0606030504020204" pitchFamily="34" charset="0"/>
                <a:cs typeface="Open Sans" panose="020B0606030504020204" pitchFamily="34" charset="0"/>
              </a:rPr>
              <a:t>Zelfslijpende Antifouling</a:t>
            </a:r>
          </a:p>
          <a:p>
            <a:pPr marL="0" indent="0">
              <a:buNone/>
            </a:pPr>
            <a:r>
              <a:rPr lang="nl-NL" sz="2800" dirty="0">
                <a:ea typeface="Open Sans" panose="020B0606030504020204" pitchFamily="34" charset="0"/>
                <a:cs typeface="Open Sans" panose="020B0606030504020204" pitchFamily="34" charset="0"/>
              </a:rPr>
              <a:t>Werkt op zoet water goed,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maar werking op zout water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matig en deze antifouling</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mag op zout water niet </a:t>
            </a:r>
            <a:br>
              <a:rPr lang="nl-NL" sz="2800" dirty="0">
                <a:ea typeface="Open Sans" panose="020B0606030504020204" pitchFamily="34" charset="0"/>
                <a:cs typeface="Open Sans" panose="020B0606030504020204" pitchFamily="34" charset="0"/>
              </a:rPr>
            </a:br>
            <a:r>
              <a:rPr lang="nl-NL" sz="2800" dirty="0">
                <a:ea typeface="Open Sans" panose="020B0606030504020204" pitchFamily="34" charset="0"/>
                <a:cs typeface="Open Sans" panose="020B0606030504020204" pitchFamily="34" charset="0"/>
              </a:rPr>
              <a:t>schoongemaakt worden. </a:t>
            </a:r>
          </a:p>
        </p:txBody>
      </p:sp>
      <p:pic>
        <p:nvPicPr>
          <p:cNvPr id="5" name="Afbeelding 4">
            <a:extLst>
              <a:ext uri="{FF2B5EF4-FFF2-40B4-BE49-F238E27FC236}">
                <a16:creationId xmlns:a16="http://schemas.microsoft.com/office/drawing/2014/main" id="{10C627D0-DB2D-2831-3B5E-AC4C4A5BD871}"/>
              </a:ext>
            </a:extLst>
          </p:cNvPr>
          <p:cNvPicPr>
            <a:picLocks noChangeAspect="1"/>
          </p:cNvPicPr>
          <p:nvPr/>
        </p:nvPicPr>
        <p:blipFill>
          <a:blip r:embed="rId3"/>
          <a:srcRect/>
          <a:stretch/>
        </p:blipFill>
        <p:spPr>
          <a:xfrm>
            <a:off x="4581298" y="2195474"/>
            <a:ext cx="7230843" cy="3359125"/>
          </a:xfrm>
          <a:prstGeom prst="rect">
            <a:avLst/>
          </a:prstGeom>
        </p:spPr>
      </p:pic>
      <p:pic>
        <p:nvPicPr>
          <p:cNvPr id="3" name="Afbeelding 2">
            <a:extLst>
              <a:ext uri="{FF2B5EF4-FFF2-40B4-BE49-F238E27FC236}">
                <a16:creationId xmlns:a16="http://schemas.microsoft.com/office/drawing/2014/main" id="{A0739D81-10BF-A09D-AAEF-EDB1085898BD}"/>
              </a:ext>
            </a:extLst>
          </p:cNvPr>
          <p:cNvPicPr>
            <a:picLocks noChangeAspect="1"/>
          </p:cNvPicPr>
          <p:nvPr/>
        </p:nvPicPr>
        <p:blipFill rotWithShape="1">
          <a:blip r:embed="rId4"/>
          <a:srcRect l="14092" t="83437" r="2" b="2"/>
          <a:stretch/>
        </p:blipFill>
        <p:spPr>
          <a:xfrm>
            <a:off x="7098747" y="-9082"/>
            <a:ext cx="5093253" cy="984314"/>
          </a:xfrm>
          <a:prstGeom prst="rect">
            <a:avLst/>
          </a:prstGeom>
          <a:noFill/>
        </p:spPr>
      </p:pic>
    </p:spTree>
    <p:extLst>
      <p:ext uri="{BB962C8B-B14F-4D97-AF65-F5344CB8AC3E}">
        <p14:creationId xmlns:p14="http://schemas.microsoft.com/office/powerpoint/2010/main" val="2264349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BA20C-C3D6-D50C-C4CC-B604E9F0F57E}"/>
              </a:ext>
            </a:extLst>
          </p:cNvPr>
          <p:cNvSpPr>
            <a:spLocks noGrp="1"/>
          </p:cNvSpPr>
          <p:nvPr>
            <p:ph type="title"/>
          </p:nvPr>
        </p:nvSpPr>
        <p:spPr/>
        <p:txBody>
          <a:bodyPr/>
          <a:lstStyle/>
          <a:p>
            <a:r>
              <a:rPr lang="nl-NL" b="1" dirty="0"/>
              <a:t>Intermezzo: regelgeving</a:t>
            </a:r>
          </a:p>
        </p:txBody>
      </p:sp>
      <p:sp>
        <p:nvSpPr>
          <p:cNvPr id="3" name="Tijdelijke aanduiding voor inhoud 2">
            <a:extLst>
              <a:ext uri="{FF2B5EF4-FFF2-40B4-BE49-F238E27FC236}">
                <a16:creationId xmlns:a16="http://schemas.microsoft.com/office/drawing/2014/main" id="{CE113858-08AA-5C3B-7025-58839C322F30}"/>
              </a:ext>
            </a:extLst>
          </p:cNvPr>
          <p:cNvSpPr>
            <a:spLocks noGrp="1"/>
          </p:cNvSpPr>
          <p:nvPr>
            <p:ph idx="1"/>
          </p:nvPr>
        </p:nvSpPr>
        <p:spPr/>
        <p:txBody>
          <a:bodyPr/>
          <a:lstStyle/>
          <a:p>
            <a:r>
              <a:rPr lang="nl-NL" dirty="0"/>
              <a:t>Voor biociden geldt de BPR (EU)</a:t>
            </a:r>
          </a:p>
          <a:p>
            <a:r>
              <a:rPr lang="nl-NL" dirty="0" err="1"/>
              <a:t>Antifoulings</a:t>
            </a:r>
            <a:r>
              <a:rPr lang="nl-NL" dirty="0"/>
              <a:t> die op de markt komen als biocide vallen onder de BPR</a:t>
            </a:r>
          </a:p>
          <a:p>
            <a:pPr lvl="1"/>
            <a:r>
              <a:rPr lang="nl-NL" dirty="0"/>
              <a:t>EU goedkeuring actieve (biocide) ingrediënt(en)</a:t>
            </a:r>
          </a:p>
          <a:p>
            <a:pPr lvl="1"/>
            <a:r>
              <a:rPr lang="nl-NL" dirty="0"/>
              <a:t>Nationale goedkeuring product dat goedgekeurd biocide product bevat</a:t>
            </a:r>
          </a:p>
          <a:p>
            <a:pPr lvl="2"/>
            <a:r>
              <a:rPr lang="nl-NL" dirty="0"/>
              <a:t>Milieurisico’s</a:t>
            </a:r>
          </a:p>
          <a:p>
            <a:pPr lvl="2"/>
            <a:r>
              <a:rPr lang="nl-NL" dirty="0"/>
              <a:t>Gebruiksrisico’s</a:t>
            </a:r>
          </a:p>
          <a:p>
            <a:pPr lvl="2"/>
            <a:r>
              <a:rPr lang="nl-NL" dirty="0"/>
              <a:t>In Nl altijd </a:t>
            </a:r>
            <a:r>
              <a:rPr lang="nl-NL" dirty="0" err="1"/>
              <a:t>zoet+zout</a:t>
            </a:r>
            <a:endParaRPr lang="nl-NL" dirty="0"/>
          </a:p>
        </p:txBody>
      </p:sp>
      <p:sp>
        <p:nvSpPr>
          <p:cNvPr id="4" name="Tijdelijke aanduiding voor dianummer 3">
            <a:extLst>
              <a:ext uri="{FF2B5EF4-FFF2-40B4-BE49-F238E27FC236}">
                <a16:creationId xmlns:a16="http://schemas.microsoft.com/office/drawing/2014/main" id="{22B250D2-ABC1-E701-56A7-89F04B1416FA}"/>
              </a:ext>
            </a:extLst>
          </p:cNvPr>
          <p:cNvSpPr>
            <a:spLocks noGrp="1"/>
          </p:cNvSpPr>
          <p:nvPr>
            <p:ph type="sldNum" sz="quarter" idx="12"/>
          </p:nvPr>
        </p:nvSpPr>
        <p:spPr/>
        <p:txBody>
          <a:bodyPr/>
          <a:lstStyle/>
          <a:p>
            <a:fld id="{ACAF4AE7-2CB3-4965-A66E-9EC1E8E45D60}" type="slidenum">
              <a:rPr lang="nl-NL" smtClean="0"/>
              <a:pPr/>
              <a:t>23</a:t>
            </a:fld>
            <a:endParaRPr lang="nl-NL"/>
          </a:p>
        </p:txBody>
      </p:sp>
    </p:spTree>
    <p:extLst>
      <p:ext uri="{BB962C8B-B14F-4D97-AF65-F5344CB8AC3E}">
        <p14:creationId xmlns:p14="http://schemas.microsoft.com/office/powerpoint/2010/main" val="1781000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3A1B7-A424-553A-9D5D-71B31DA13DD6}"/>
              </a:ext>
            </a:extLst>
          </p:cNvPr>
          <p:cNvSpPr>
            <a:spLocks noGrp="1"/>
          </p:cNvSpPr>
          <p:nvPr>
            <p:ph type="title"/>
          </p:nvPr>
        </p:nvSpPr>
        <p:spPr/>
        <p:txBody>
          <a:bodyPr/>
          <a:lstStyle/>
          <a:p>
            <a:r>
              <a:rPr lang="nl-NL" b="1" dirty="0"/>
              <a:t>Intermezzo: regelgeving 2</a:t>
            </a:r>
          </a:p>
        </p:txBody>
      </p:sp>
      <p:sp>
        <p:nvSpPr>
          <p:cNvPr id="3" name="Tijdelijke aanduiding voor inhoud 2">
            <a:extLst>
              <a:ext uri="{FF2B5EF4-FFF2-40B4-BE49-F238E27FC236}">
                <a16:creationId xmlns:a16="http://schemas.microsoft.com/office/drawing/2014/main" id="{544B3B70-4F54-F34D-4563-FDE791D813D5}"/>
              </a:ext>
            </a:extLst>
          </p:cNvPr>
          <p:cNvSpPr>
            <a:spLocks noGrp="1"/>
          </p:cNvSpPr>
          <p:nvPr>
            <p:ph idx="1"/>
          </p:nvPr>
        </p:nvSpPr>
        <p:spPr/>
        <p:txBody>
          <a:bodyPr/>
          <a:lstStyle/>
          <a:p>
            <a:r>
              <a:rPr lang="nl-NL" dirty="0"/>
              <a:t>Niet in Nederland toegelaten producten mag je niet in Nederland (laten) aanbrengen</a:t>
            </a:r>
          </a:p>
          <a:p>
            <a:r>
              <a:rPr lang="nl-NL" dirty="0"/>
              <a:t>Ze mogen hier niet verhandeld worden</a:t>
            </a:r>
          </a:p>
          <a:p>
            <a:r>
              <a:rPr lang="nl-NL" dirty="0"/>
              <a:t>Voor commerciële scheepvaart (en daarmee gelijkgestelden) gelden andere regels</a:t>
            </a:r>
          </a:p>
          <a:p>
            <a:pPr marL="457200" lvl="1" indent="0">
              <a:buNone/>
            </a:pPr>
            <a:r>
              <a:rPr lang="nl-NL" dirty="0"/>
              <a:t>	februari 2023: 	47 toelatingen commercieel</a:t>
            </a:r>
          </a:p>
          <a:p>
            <a:pPr marL="457200" lvl="1" indent="0">
              <a:buNone/>
            </a:pPr>
            <a:r>
              <a:rPr lang="nl-NL" dirty="0"/>
              <a:t>				17 toelatingen recreatie</a:t>
            </a:r>
          </a:p>
          <a:p>
            <a:pPr lvl="1"/>
            <a:endParaRPr lang="nl-NL" dirty="0"/>
          </a:p>
          <a:p>
            <a:pPr marL="2743200" lvl="6" indent="0">
              <a:buNone/>
            </a:pPr>
            <a:endParaRPr lang="nl-NL" dirty="0"/>
          </a:p>
        </p:txBody>
      </p:sp>
      <p:sp>
        <p:nvSpPr>
          <p:cNvPr id="4" name="Tijdelijke aanduiding voor dianummer 3">
            <a:extLst>
              <a:ext uri="{FF2B5EF4-FFF2-40B4-BE49-F238E27FC236}">
                <a16:creationId xmlns:a16="http://schemas.microsoft.com/office/drawing/2014/main" id="{51665F39-CD0F-8F83-7F17-C754F950040F}"/>
              </a:ext>
            </a:extLst>
          </p:cNvPr>
          <p:cNvSpPr>
            <a:spLocks noGrp="1"/>
          </p:cNvSpPr>
          <p:nvPr>
            <p:ph type="sldNum" sz="quarter" idx="12"/>
          </p:nvPr>
        </p:nvSpPr>
        <p:spPr/>
        <p:txBody>
          <a:bodyPr/>
          <a:lstStyle/>
          <a:p>
            <a:fld id="{ACAF4AE7-2CB3-4965-A66E-9EC1E8E45D60}" type="slidenum">
              <a:rPr lang="nl-NL" smtClean="0"/>
              <a:pPr/>
              <a:t>24</a:t>
            </a:fld>
            <a:endParaRPr lang="nl-NL"/>
          </a:p>
        </p:txBody>
      </p:sp>
    </p:spTree>
    <p:extLst>
      <p:ext uri="{BB962C8B-B14F-4D97-AF65-F5344CB8AC3E}">
        <p14:creationId xmlns:p14="http://schemas.microsoft.com/office/powerpoint/2010/main" val="3672664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9522C-3F0C-03F9-7A98-D5F7F5496D95}"/>
              </a:ext>
            </a:extLst>
          </p:cNvPr>
          <p:cNvSpPr>
            <a:spLocks noGrp="1"/>
          </p:cNvSpPr>
          <p:nvPr>
            <p:ph type="title"/>
          </p:nvPr>
        </p:nvSpPr>
        <p:spPr/>
        <p:txBody>
          <a:bodyPr/>
          <a:lstStyle/>
          <a:p>
            <a:r>
              <a:rPr lang="nl-NL" b="1" dirty="0"/>
              <a:t>Intermezzo: regelgeving 3</a:t>
            </a:r>
          </a:p>
        </p:txBody>
      </p:sp>
      <p:sp>
        <p:nvSpPr>
          <p:cNvPr id="3" name="Tijdelijke aanduiding voor inhoud 2">
            <a:extLst>
              <a:ext uri="{FF2B5EF4-FFF2-40B4-BE49-F238E27FC236}">
                <a16:creationId xmlns:a16="http://schemas.microsoft.com/office/drawing/2014/main" id="{92EA5CDA-D5B4-6395-F29D-954CDC925A96}"/>
              </a:ext>
            </a:extLst>
          </p:cNvPr>
          <p:cNvSpPr>
            <a:spLocks noGrp="1"/>
          </p:cNvSpPr>
          <p:nvPr>
            <p:ph idx="1"/>
          </p:nvPr>
        </p:nvSpPr>
        <p:spPr/>
        <p:txBody>
          <a:bodyPr/>
          <a:lstStyle/>
          <a:p>
            <a:r>
              <a:rPr lang="nl-NL" dirty="0" err="1"/>
              <a:t>Antifoulings</a:t>
            </a:r>
            <a:r>
              <a:rPr lang="nl-NL" dirty="0"/>
              <a:t> die op de markt komen zonder biocide en zonder biocide claim vallen NIET onder de BPR</a:t>
            </a:r>
          </a:p>
          <a:p>
            <a:r>
              <a:rPr lang="nl-NL" dirty="0"/>
              <a:t>Zinkoxide is een bekende hulpstof in de verfindustrie en geen biocide en behoeft dus geen enkele toestemming om op de markt te zijn</a:t>
            </a:r>
          </a:p>
          <a:p>
            <a:r>
              <a:rPr lang="nl-NL" dirty="0" err="1"/>
              <a:t>Organotin</a:t>
            </a:r>
            <a:r>
              <a:rPr lang="nl-NL" dirty="0"/>
              <a:t> verbindingen zijn verboden als biocide maar mogen in </a:t>
            </a:r>
            <a:r>
              <a:rPr lang="nl-NL" dirty="0" err="1"/>
              <a:t>antifoulings</a:t>
            </a:r>
            <a:r>
              <a:rPr lang="nl-NL" dirty="0"/>
              <a:t> met biocide vrije claim als </a:t>
            </a:r>
            <a:r>
              <a:rPr lang="nl-NL" dirty="0" err="1"/>
              <a:t>catalisator</a:t>
            </a:r>
            <a:r>
              <a:rPr lang="nl-NL" dirty="0"/>
              <a:t> (tot max 2,5 mg tin/kg droge stof) voorkomen</a:t>
            </a:r>
          </a:p>
        </p:txBody>
      </p:sp>
      <p:sp>
        <p:nvSpPr>
          <p:cNvPr id="4" name="Tijdelijke aanduiding voor dianummer 3">
            <a:extLst>
              <a:ext uri="{FF2B5EF4-FFF2-40B4-BE49-F238E27FC236}">
                <a16:creationId xmlns:a16="http://schemas.microsoft.com/office/drawing/2014/main" id="{D5725D94-AED3-CF8D-4D5A-F6C2E9159B63}"/>
              </a:ext>
            </a:extLst>
          </p:cNvPr>
          <p:cNvSpPr>
            <a:spLocks noGrp="1"/>
          </p:cNvSpPr>
          <p:nvPr>
            <p:ph type="sldNum" sz="quarter" idx="12"/>
          </p:nvPr>
        </p:nvSpPr>
        <p:spPr/>
        <p:txBody>
          <a:bodyPr/>
          <a:lstStyle/>
          <a:p>
            <a:fld id="{ACAF4AE7-2CB3-4965-A66E-9EC1E8E45D60}" type="slidenum">
              <a:rPr lang="nl-NL" smtClean="0"/>
              <a:pPr/>
              <a:t>25</a:t>
            </a:fld>
            <a:endParaRPr lang="nl-NL"/>
          </a:p>
        </p:txBody>
      </p:sp>
    </p:spTree>
    <p:extLst>
      <p:ext uri="{BB962C8B-B14F-4D97-AF65-F5344CB8AC3E}">
        <p14:creationId xmlns:p14="http://schemas.microsoft.com/office/powerpoint/2010/main" val="2293004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CD7C6D-6FF3-E1AC-AEC6-E1E3DE01F709}"/>
              </a:ext>
            </a:extLst>
          </p:cNvPr>
          <p:cNvSpPr>
            <a:spLocks noGrp="1"/>
          </p:cNvSpPr>
          <p:nvPr>
            <p:ph type="title"/>
          </p:nvPr>
        </p:nvSpPr>
        <p:spPr/>
        <p:txBody>
          <a:bodyPr/>
          <a:lstStyle/>
          <a:p>
            <a:r>
              <a:rPr lang="nl-NL" b="1" dirty="0"/>
              <a:t>Intermezzo: regelgeving 4</a:t>
            </a:r>
          </a:p>
        </p:txBody>
      </p:sp>
      <p:sp>
        <p:nvSpPr>
          <p:cNvPr id="3" name="Tijdelijke aanduiding voor inhoud 2">
            <a:extLst>
              <a:ext uri="{FF2B5EF4-FFF2-40B4-BE49-F238E27FC236}">
                <a16:creationId xmlns:a16="http://schemas.microsoft.com/office/drawing/2014/main" id="{1F755375-17B0-07BE-6B19-DA56C18DFF9B}"/>
              </a:ext>
            </a:extLst>
          </p:cNvPr>
          <p:cNvSpPr>
            <a:spLocks noGrp="1"/>
          </p:cNvSpPr>
          <p:nvPr>
            <p:ph idx="1"/>
          </p:nvPr>
        </p:nvSpPr>
        <p:spPr>
          <a:xfrm>
            <a:off x="609600" y="1600202"/>
            <a:ext cx="10972800" cy="612912"/>
          </a:xfrm>
        </p:spPr>
        <p:txBody>
          <a:bodyPr>
            <a:normAutofit lnSpcReduction="10000"/>
          </a:bodyPr>
          <a:lstStyle/>
          <a:p>
            <a:pPr marL="0" indent="0">
              <a:buNone/>
            </a:pPr>
            <a:r>
              <a:rPr lang="nl-NL" sz="3600" dirty="0"/>
              <a:t>Raadpleeg het veiligheids-informatie blad</a:t>
            </a:r>
          </a:p>
          <a:p>
            <a:endParaRPr lang="nl-NL" dirty="0"/>
          </a:p>
        </p:txBody>
      </p:sp>
      <p:sp>
        <p:nvSpPr>
          <p:cNvPr id="4" name="Tijdelijke aanduiding voor dianummer 3">
            <a:extLst>
              <a:ext uri="{FF2B5EF4-FFF2-40B4-BE49-F238E27FC236}">
                <a16:creationId xmlns:a16="http://schemas.microsoft.com/office/drawing/2014/main" id="{2EB20F3C-338A-9094-D45E-0A08717C14A7}"/>
              </a:ext>
            </a:extLst>
          </p:cNvPr>
          <p:cNvSpPr>
            <a:spLocks noGrp="1"/>
          </p:cNvSpPr>
          <p:nvPr>
            <p:ph type="sldNum" sz="quarter" idx="12"/>
          </p:nvPr>
        </p:nvSpPr>
        <p:spPr/>
        <p:txBody>
          <a:bodyPr/>
          <a:lstStyle/>
          <a:p>
            <a:fld id="{ACAF4AE7-2CB3-4965-A66E-9EC1E8E45D60}" type="slidenum">
              <a:rPr lang="nl-NL" smtClean="0"/>
              <a:pPr/>
              <a:t>26</a:t>
            </a:fld>
            <a:endParaRPr lang="nl-NL"/>
          </a:p>
        </p:txBody>
      </p:sp>
      <p:sp>
        <p:nvSpPr>
          <p:cNvPr id="5" name="Tekstvak 4">
            <a:extLst>
              <a:ext uri="{FF2B5EF4-FFF2-40B4-BE49-F238E27FC236}">
                <a16:creationId xmlns:a16="http://schemas.microsoft.com/office/drawing/2014/main" id="{1CC6B42F-C679-45F7-C479-022FEDAB0CE1}"/>
              </a:ext>
            </a:extLst>
          </p:cNvPr>
          <p:cNvSpPr txBox="1"/>
          <p:nvPr/>
        </p:nvSpPr>
        <p:spPr>
          <a:xfrm>
            <a:off x="1630017" y="3140765"/>
            <a:ext cx="5723811" cy="646331"/>
          </a:xfrm>
          <a:prstGeom prst="rect">
            <a:avLst/>
          </a:prstGeom>
          <a:noFill/>
        </p:spPr>
        <p:txBody>
          <a:bodyPr wrap="none" rtlCol="0">
            <a:spAutoFit/>
          </a:bodyPr>
          <a:lstStyle/>
          <a:p>
            <a:r>
              <a:rPr lang="nl-NL" sz="3600" dirty="0"/>
              <a:t>Maar dat klopt lang niet altijd</a:t>
            </a:r>
          </a:p>
        </p:txBody>
      </p:sp>
      <p:sp>
        <p:nvSpPr>
          <p:cNvPr id="6" name="Tekstvak 5">
            <a:extLst>
              <a:ext uri="{FF2B5EF4-FFF2-40B4-BE49-F238E27FC236}">
                <a16:creationId xmlns:a16="http://schemas.microsoft.com/office/drawing/2014/main" id="{B31EBFBC-AB18-9EDF-18A9-368171B5CE45}"/>
              </a:ext>
            </a:extLst>
          </p:cNvPr>
          <p:cNvSpPr txBox="1"/>
          <p:nvPr/>
        </p:nvSpPr>
        <p:spPr>
          <a:xfrm>
            <a:off x="4280452" y="4837043"/>
            <a:ext cx="2782237" cy="646331"/>
          </a:xfrm>
          <a:prstGeom prst="rect">
            <a:avLst/>
          </a:prstGeom>
          <a:noFill/>
        </p:spPr>
        <p:txBody>
          <a:bodyPr wrap="none" rtlCol="0">
            <a:spAutoFit/>
          </a:bodyPr>
          <a:lstStyle/>
          <a:p>
            <a:r>
              <a:rPr lang="nl-NL" sz="3600" dirty="0"/>
              <a:t>Als het er al is</a:t>
            </a:r>
          </a:p>
        </p:txBody>
      </p:sp>
    </p:spTree>
    <p:extLst>
      <p:ext uri="{BB962C8B-B14F-4D97-AF65-F5344CB8AC3E}">
        <p14:creationId xmlns:p14="http://schemas.microsoft.com/office/powerpoint/2010/main" val="126657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0" fill="hold"/>
                                        <p:tgtEl>
                                          <p:spTgt spid="6"/>
                                        </p:tgtEl>
                                        <p:attrNameLst>
                                          <p:attrName>ppt_x</p:attrName>
                                        </p:attrNameLst>
                                      </p:cBhvr>
                                      <p:tavLst>
                                        <p:tav tm="0">
                                          <p:val>
                                            <p:strVal val="#ppt_x"/>
                                          </p:val>
                                        </p:tav>
                                        <p:tav tm="100000">
                                          <p:val>
                                            <p:strVal val="#ppt_x"/>
                                          </p:val>
                                        </p:tav>
                                      </p:tavLst>
                                    </p:anim>
                                    <p:anim calcmode="lin" valueType="num">
                                      <p:cBhvr additive="base">
                                        <p:cTn id="1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10972800" cy="1143000"/>
          </a:xfrm>
        </p:spPr>
        <p:txBody>
          <a:bodyPr vert="horz" lIns="91440" tIns="45720" rIns="91440" bIns="45720" rtlCol="0" anchor="ctr">
            <a:normAutofit/>
          </a:bodyPr>
          <a:lstStyle/>
          <a:p>
            <a:pPr>
              <a:spcAft>
                <a:spcPts val="600"/>
              </a:spcAft>
            </a:pPr>
            <a:r>
              <a:rPr lang="nl-NL" altLang="nl-NL" b="1" dirty="0"/>
              <a:t>Onafhankelijke praktijktest</a:t>
            </a:r>
            <a:r>
              <a:rPr lang="nl-NL" altLang="nl-NL" b="1" kern="1200" dirty="0">
                <a:latin typeface="+mj-lt"/>
                <a:ea typeface="+mj-ea"/>
                <a:cs typeface="+mj-cs"/>
              </a:rPr>
              <a:t> </a:t>
            </a:r>
            <a:endParaRPr lang="nl-NL" kern="1200" dirty="0">
              <a:latin typeface="+mj-lt"/>
              <a:ea typeface="+mj-ea"/>
              <a:cs typeface="+mj-cs"/>
            </a:endParaRPr>
          </a:p>
        </p:txBody>
      </p:sp>
      <p:pic>
        <p:nvPicPr>
          <p:cNvPr id="3" name="Afbeelding 2">
            <a:extLst>
              <a:ext uri="{FF2B5EF4-FFF2-40B4-BE49-F238E27FC236}">
                <a16:creationId xmlns:a16="http://schemas.microsoft.com/office/drawing/2014/main" id="{EB6B9811-E63C-081E-D9BD-B0129B1251B8}"/>
              </a:ext>
            </a:extLst>
          </p:cNvPr>
          <p:cNvPicPr>
            <a:picLocks noChangeAspect="1"/>
          </p:cNvPicPr>
          <p:nvPr/>
        </p:nvPicPr>
        <p:blipFill rotWithShape="1">
          <a:blip r:embed="rId3"/>
          <a:srcRect t="16159" r="2" b="2"/>
          <a:stretch/>
        </p:blipFill>
        <p:spPr>
          <a:xfrm>
            <a:off x="65646" y="1555752"/>
            <a:ext cx="5928755" cy="4983161"/>
          </a:xfrm>
          <a:prstGeom prst="rect">
            <a:avLst/>
          </a:prstGeom>
          <a:noFill/>
        </p:spPr>
      </p:pic>
      <p:sp>
        <p:nvSpPr>
          <p:cNvPr id="5" name="Tekstvak 4">
            <a:extLst>
              <a:ext uri="{FF2B5EF4-FFF2-40B4-BE49-F238E27FC236}">
                <a16:creationId xmlns:a16="http://schemas.microsoft.com/office/drawing/2014/main" id="{750F5DE1-D123-BE9D-542A-830D1A3ADDDE}"/>
              </a:ext>
            </a:extLst>
          </p:cNvPr>
          <p:cNvSpPr txBox="1"/>
          <p:nvPr/>
        </p:nvSpPr>
        <p:spPr>
          <a:xfrm>
            <a:off x="6197600" y="1600201"/>
            <a:ext cx="5384800" cy="4525963"/>
          </a:xfrm>
          <a:prstGeom prst="rect">
            <a:avLst/>
          </a:prstGeom>
        </p:spPr>
        <p:txBody>
          <a:bodyPr vert="horz" lIns="91440" tIns="45720" rIns="91440" bIns="45720" rtlCol="0">
            <a:noAutofit/>
          </a:bodyPr>
          <a:lstStyle/>
          <a:p>
            <a:pPr marL="0" indent="0">
              <a:spcBef>
                <a:spcPct val="20000"/>
              </a:spcBef>
              <a:buFont typeface="Arial" panose="020B0604020202020204" pitchFamily="34" charset="0"/>
              <a:buNone/>
            </a:pPr>
            <a:r>
              <a:rPr lang="nl-NL" sz="3600" b="0" i="0" dirty="0">
                <a:effectLst/>
              </a:rPr>
              <a:t>Uitslagen onafhankelijke praktijktest tonen resultaten verschillende alternatieven voor zoet en zout water. </a:t>
            </a:r>
            <a:br>
              <a:rPr lang="nl-NL" sz="3600" b="0" i="0" dirty="0">
                <a:effectLst/>
              </a:rPr>
            </a:br>
            <a:br>
              <a:rPr lang="nl-NL" sz="3600" b="0" i="0" dirty="0">
                <a:effectLst/>
              </a:rPr>
            </a:br>
            <a:r>
              <a:rPr lang="nl-NL" sz="3600" b="0" i="0" dirty="0">
                <a:effectLst/>
              </a:rPr>
              <a:t>Overleg met een expert welk alternatief geschikt is voor jouw boot.</a:t>
            </a:r>
            <a:endParaRPr lang="nl-NL" sz="3600" dirty="0"/>
          </a:p>
        </p:txBody>
      </p:sp>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CAF4AE7-2CB3-4965-A66E-9EC1E8E45D60}" type="slidenum">
              <a:rPr kumimoji="0" lang="nl-NL"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27</a:t>
            </a:fld>
            <a:endParaRPr kumimoji="0" lang="nl-NL" b="0" i="0" u="none" strike="noStrike" cap="none" spc="0" normalizeH="0" baseline="0" noProof="0">
              <a:ln>
                <a:noFill/>
              </a:ln>
              <a:effectLst/>
              <a:uLnTx/>
              <a:uFillTx/>
            </a:endParaRPr>
          </a:p>
        </p:txBody>
      </p:sp>
    </p:spTree>
    <p:extLst>
      <p:ext uri="{BB962C8B-B14F-4D97-AF65-F5344CB8AC3E}">
        <p14:creationId xmlns:p14="http://schemas.microsoft.com/office/powerpoint/2010/main" val="4113409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F55A8-D835-30B2-4F57-06A19FFE065C}"/>
              </a:ext>
            </a:extLst>
          </p:cNvPr>
          <p:cNvSpPr>
            <a:spLocks noGrp="1"/>
          </p:cNvSpPr>
          <p:nvPr>
            <p:ph type="title"/>
          </p:nvPr>
        </p:nvSpPr>
        <p:spPr/>
        <p:txBody>
          <a:bodyPr/>
          <a:lstStyle/>
          <a:p>
            <a:r>
              <a:rPr lang="nl-NL" b="1" dirty="0"/>
              <a:t>Peiling: wat doen we zelf? </a:t>
            </a:r>
          </a:p>
        </p:txBody>
      </p:sp>
      <p:sp>
        <p:nvSpPr>
          <p:cNvPr id="5" name="Tijdelijke aanduiding voor dianummer 4">
            <a:extLst>
              <a:ext uri="{FF2B5EF4-FFF2-40B4-BE49-F238E27FC236}">
                <a16:creationId xmlns:a16="http://schemas.microsoft.com/office/drawing/2014/main" id="{4EDE7D16-36D7-C901-F3C2-3ADF843DFBBA}"/>
              </a:ext>
            </a:extLst>
          </p:cNvPr>
          <p:cNvSpPr>
            <a:spLocks noGrp="1"/>
          </p:cNvSpPr>
          <p:nvPr>
            <p:ph type="sldNum" sz="quarter" idx="12"/>
          </p:nvPr>
        </p:nvSpPr>
        <p:spPr/>
        <p:txBody>
          <a:bodyPr/>
          <a:lstStyle/>
          <a:p>
            <a:fld id="{ACAF4AE7-2CB3-4965-A66E-9EC1E8E45D60}" type="slidenum">
              <a:rPr lang="nl-NL" smtClean="0"/>
              <a:pPr/>
              <a:t>28</a:t>
            </a:fld>
            <a:endParaRPr lang="nl-NL"/>
          </a:p>
        </p:txBody>
      </p:sp>
      <p:sp>
        <p:nvSpPr>
          <p:cNvPr id="3" name="Tekstvak 2">
            <a:extLst>
              <a:ext uri="{FF2B5EF4-FFF2-40B4-BE49-F238E27FC236}">
                <a16:creationId xmlns:a16="http://schemas.microsoft.com/office/drawing/2014/main" id="{873725DC-58E6-ACF3-5724-2A503759B078}"/>
              </a:ext>
            </a:extLst>
          </p:cNvPr>
          <p:cNvSpPr txBox="1"/>
          <p:nvPr/>
        </p:nvSpPr>
        <p:spPr>
          <a:xfrm>
            <a:off x="850236" y="2319130"/>
            <a:ext cx="5239448" cy="646331"/>
          </a:xfrm>
          <a:prstGeom prst="rect">
            <a:avLst/>
          </a:prstGeom>
          <a:noFill/>
        </p:spPr>
        <p:txBody>
          <a:bodyPr wrap="none" rtlCol="0">
            <a:spAutoFit/>
          </a:bodyPr>
          <a:lstStyle/>
          <a:p>
            <a:r>
              <a:rPr lang="nl-NL" sz="3600" dirty="0"/>
              <a:t>Wat zit er NU op uw schip?</a:t>
            </a:r>
          </a:p>
        </p:txBody>
      </p:sp>
      <p:sp>
        <p:nvSpPr>
          <p:cNvPr id="4" name="Tekstvak 3">
            <a:extLst>
              <a:ext uri="{FF2B5EF4-FFF2-40B4-BE49-F238E27FC236}">
                <a16:creationId xmlns:a16="http://schemas.microsoft.com/office/drawing/2014/main" id="{DD124B50-BB1E-A1E3-7A99-238784913322}"/>
              </a:ext>
            </a:extLst>
          </p:cNvPr>
          <p:cNvSpPr txBox="1"/>
          <p:nvPr/>
        </p:nvSpPr>
        <p:spPr>
          <a:xfrm>
            <a:off x="901148" y="3776870"/>
            <a:ext cx="10377072" cy="646331"/>
          </a:xfrm>
          <a:prstGeom prst="rect">
            <a:avLst/>
          </a:prstGeom>
          <a:noFill/>
        </p:spPr>
        <p:txBody>
          <a:bodyPr wrap="none" rtlCol="0">
            <a:spAutoFit/>
          </a:bodyPr>
          <a:lstStyle/>
          <a:p>
            <a:r>
              <a:rPr lang="nl-NL" sz="3600" dirty="0"/>
              <a:t>Wat zou u komende winter op uw schip willen zetten? </a:t>
            </a:r>
          </a:p>
        </p:txBody>
      </p:sp>
    </p:spTree>
    <p:extLst>
      <p:ext uri="{BB962C8B-B14F-4D97-AF65-F5344CB8AC3E}">
        <p14:creationId xmlns:p14="http://schemas.microsoft.com/office/powerpoint/2010/main" val="95646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65C510-2BA9-5735-49E3-BDABF506BCC0}"/>
              </a:ext>
            </a:extLst>
          </p:cNvPr>
          <p:cNvSpPr>
            <a:spLocks noGrp="1"/>
          </p:cNvSpPr>
          <p:nvPr>
            <p:ph type="title"/>
          </p:nvPr>
        </p:nvSpPr>
        <p:spPr/>
        <p:txBody>
          <a:bodyPr/>
          <a:lstStyle/>
          <a:p>
            <a:r>
              <a:rPr lang="nl-NL" b="1" dirty="0"/>
              <a:t>Het hoeft niet morgen</a:t>
            </a:r>
          </a:p>
        </p:txBody>
      </p:sp>
      <p:sp>
        <p:nvSpPr>
          <p:cNvPr id="5" name="Tijdelijke aanduiding voor dianummer 4">
            <a:extLst>
              <a:ext uri="{FF2B5EF4-FFF2-40B4-BE49-F238E27FC236}">
                <a16:creationId xmlns:a16="http://schemas.microsoft.com/office/drawing/2014/main" id="{83048B42-83DA-89E6-29F2-318D3344D809}"/>
              </a:ext>
            </a:extLst>
          </p:cNvPr>
          <p:cNvSpPr>
            <a:spLocks noGrp="1"/>
          </p:cNvSpPr>
          <p:nvPr>
            <p:ph type="sldNum" sz="quarter" idx="12"/>
          </p:nvPr>
        </p:nvSpPr>
        <p:spPr/>
        <p:txBody>
          <a:bodyPr/>
          <a:lstStyle/>
          <a:p>
            <a:fld id="{ACAF4AE7-2CB3-4965-A66E-9EC1E8E45D60}" type="slidenum">
              <a:rPr lang="nl-NL" smtClean="0"/>
              <a:pPr/>
              <a:t>29</a:t>
            </a:fld>
            <a:endParaRPr lang="nl-NL"/>
          </a:p>
        </p:txBody>
      </p:sp>
      <p:sp>
        <p:nvSpPr>
          <p:cNvPr id="6" name="Tekstvak 5">
            <a:extLst>
              <a:ext uri="{FF2B5EF4-FFF2-40B4-BE49-F238E27FC236}">
                <a16:creationId xmlns:a16="http://schemas.microsoft.com/office/drawing/2014/main" id="{4DA3CC8C-95B2-EEFA-3E45-590C18F22D6B}"/>
              </a:ext>
            </a:extLst>
          </p:cNvPr>
          <p:cNvSpPr txBox="1"/>
          <p:nvPr/>
        </p:nvSpPr>
        <p:spPr>
          <a:xfrm>
            <a:off x="450573" y="1828800"/>
            <a:ext cx="3299791" cy="2308324"/>
          </a:xfrm>
          <a:prstGeom prst="rect">
            <a:avLst/>
          </a:prstGeom>
          <a:noFill/>
        </p:spPr>
        <p:txBody>
          <a:bodyPr wrap="square" rtlCol="0">
            <a:spAutoFit/>
          </a:bodyPr>
          <a:lstStyle/>
          <a:p>
            <a:r>
              <a:rPr lang="nl-NL" sz="3600" dirty="0"/>
              <a:t>Maar we moeten wel een keer beginnen, anders….</a:t>
            </a:r>
          </a:p>
        </p:txBody>
      </p:sp>
      <p:pic>
        <p:nvPicPr>
          <p:cNvPr id="8" name="Afbeelding 7">
            <a:extLst>
              <a:ext uri="{FF2B5EF4-FFF2-40B4-BE49-F238E27FC236}">
                <a16:creationId xmlns:a16="http://schemas.microsoft.com/office/drawing/2014/main" id="{78B74CC6-8C93-ED51-E1CC-42EFF2B7E359}"/>
              </a:ext>
            </a:extLst>
          </p:cNvPr>
          <p:cNvPicPr>
            <a:picLocks noChangeAspect="1"/>
          </p:cNvPicPr>
          <p:nvPr/>
        </p:nvPicPr>
        <p:blipFill>
          <a:blip r:embed="rId3"/>
          <a:stretch>
            <a:fillRect/>
          </a:stretch>
        </p:blipFill>
        <p:spPr>
          <a:xfrm>
            <a:off x="4095480" y="1552179"/>
            <a:ext cx="7963997" cy="4477562"/>
          </a:xfrm>
          <a:prstGeom prst="rect">
            <a:avLst/>
          </a:prstGeom>
        </p:spPr>
      </p:pic>
    </p:spTree>
    <p:extLst>
      <p:ext uri="{BB962C8B-B14F-4D97-AF65-F5344CB8AC3E}">
        <p14:creationId xmlns:p14="http://schemas.microsoft.com/office/powerpoint/2010/main" val="116654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56391E5F-20B6-449F-E621-D1230FEA557A}"/>
              </a:ext>
            </a:extLst>
          </p:cNvPr>
          <p:cNvSpPr>
            <a:spLocks noGrp="1"/>
          </p:cNvSpPr>
          <p:nvPr>
            <p:ph type="sldNum" sz="quarter" idx="12"/>
          </p:nvPr>
        </p:nvSpPr>
        <p:spPr/>
        <p:txBody>
          <a:bodyPr/>
          <a:lstStyle/>
          <a:p>
            <a:fld id="{ACAF4AE7-2CB3-4965-A66E-9EC1E8E45D60}" type="slidenum">
              <a:rPr lang="nl-NL" smtClean="0"/>
              <a:pPr/>
              <a:t>3</a:t>
            </a:fld>
            <a:endParaRPr lang="nl-NL"/>
          </a:p>
        </p:txBody>
      </p:sp>
      <p:pic>
        <p:nvPicPr>
          <p:cNvPr id="10" name="Afbeelding 9">
            <a:extLst>
              <a:ext uri="{FF2B5EF4-FFF2-40B4-BE49-F238E27FC236}">
                <a16:creationId xmlns:a16="http://schemas.microsoft.com/office/drawing/2014/main" id="{26E7995E-9012-3A26-64F1-E70C4D537D80}"/>
              </a:ext>
            </a:extLst>
          </p:cNvPr>
          <p:cNvPicPr>
            <a:picLocks noChangeAspect="1"/>
          </p:cNvPicPr>
          <p:nvPr/>
        </p:nvPicPr>
        <p:blipFill>
          <a:blip r:embed="rId3"/>
          <a:stretch>
            <a:fillRect/>
          </a:stretch>
        </p:blipFill>
        <p:spPr>
          <a:xfrm>
            <a:off x="2093843" y="1473522"/>
            <a:ext cx="7739270" cy="5030834"/>
          </a:xfrm>
          <a:prstGeom prst="rect">
            <a:avLst/>
          </a:prstGeom>
        </p:spPr>
      </p:pic>
    </p:spTree>
    <p:extLst>
      <p:ext uri="{BB962C8B-B14F-4D97-AF65-F5344CB8AC3E}">
        <p14:creationId xmlns:p14="http://schemas.microsoft.com/office/powerpoint/2010/main" val="1391501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190068-5125-ABBD-EF6A-11047D6A7782}"/>
              </a:ext>
            </a:extLst>
          </p:cNvPr>
          <p:cNvSpPr>
            <a:spLocks noGrp="1"/>
          </p:cNvSpPr>
          <p:nvPr>
            <p:ph type="title"/>
          </p:nvPr>
        </p:nvSpPr>
        <p:spPr/>
        <p:txBody>
          <a:bodyPr/>
          <a:lstStyle/>
          <a:p>
            <a:r>
              <a:rPr lang="nl-NL" b="1" dirty="0" err="1"/>
              <a:t>Toxic</a:t>
            </a:r>
            <a:r>
              <a:rPr lang="nl-NL" b="1" dirty="0"/>
              <a:t> stress oppervlaktewater</a:t>
            </a:r>
          </a:p>
        </p:txBody>
      </p:sp>
      <p:sp>
        <p:nvSpPr>
          <p:cNvPr id="5" name="Tijdelijke aanduiding voor dianummer 4">
            <a:extLst>
              <a:ext uri="{FF2B5EF4-FFF2-40B4-BE49-F238E27FC236}">
                <a16:creationId xmlns:a16="http://schemas.microsoft.com/office/drawing/2014/main" id="{3C8EAEC0-9BF7-E148-4873-77DB1BA12830}"/>
              </a:ext>
            </a:extLst>
          </p:cNvPr>
          <p:cNvSpPr>
            <a:spLocks noGrp="1"/>
          </p:cNvSpPr>
          <p:nvPr>
            <p:ph type="sldNum" sz="quarter" idx="12"/>
          </p:nvPr>
        </p:nvSpPr>
        <p:spPr/>
        <p:txBody>
          <a:bodyPr/>
          <a:lstStyle/>
          <a:p>
            <a:fld id="{ACAF4AE7-2CB3-4965-A66E-9EC1E8E45D60}" type="slidenum">
              <a:rPr lang="nl-NL" smtClean="0"/>
              <a:pPr/>
              <a:t>30</a:t>
            </a:fld>
            <a:endParaRPr lang="nl-NL"/>
          </a:p>
        </p:txBody>
      </p:sp>
      <p:pic>
        <p:nvPicPr>
          <p:cNvPr id="7" name="Afbeelding 6">
            <a:extLst>
              <a:ext uri="{FF2B5EF4-FFF2-40B4-BE49-F238E27FC236}">
                <a16:creationId xmlns:a16="http://schemas.microsoft.com/office/drawing/2014/main" id="{2A0A8111-F603-FCBC-6FB8-326B6FE5B804}"/>
              </a:ext>
            </a:extLst>
          </p:cNvPr>
          <p:cNvPicPr>
            <a:picLocks noChangeAspect="1"/>
          </p:cNvPicPr>
          <p:nvPr/>
        </p:nvPicPr>
        <p:blipFill rotWithShape="1">
          <a:blip r:embed="rId3"/>
          <a:srcRect l="61967" t="45462" r="14700" b="3982"/>
          <a:stretch/>
        </p:blipFill>
        <p:spPr>
          <a:xfrm>
            <a:off x="494675" y="1552435"/>
            <a:ext cx="4047346" cy="4930294"/>
          </a:xfrm>
          <a:prstGeom prst="rect">
            <a:avLst/>
          </a:prstGeom>
        </p:spPr>
      </p:pic>
      <p:sp>
        <p:nvSpPr>
          <p:cNvPr id="8" name="Tekstvak 7">
            <a:extLst>
              <a:ext uri="{FF2B5EF4-FFF2-40B4-BE49-F238E27FC236}">
                <a16:creationId xmlns:a16="http://schemas.microsoft.com/office/drawing/2014/main" id="{E8ABEA3B-BB5F-A78B-25D0-4487340D3A89}"/>
              </a:ext>
            </a:extLst>
          </p:cNvPr>
          <p:cNvSpPr txBox="1"/>
          <p:nvPr/>
        </p:nvSpPr>
        <p:spPr>
          <a:xfrm>
            <a:off x="4676931" y="2008682"/>
            <a:ext cx="4732001" cy="1754326"/>
          </a:xfrm>
          <a:prstGeom prst="rect">
            <a:avLst/>
          </a:prstGeom>
          <a:noFill/>
        </p:spPr>
        <p:txBody>
          <a:bodyPr wrap="none" rtlCol="0">
            <a:spAutoFit/>
          </a:bodyPr>
          <a:lstStyle/>
          <a:p>
            <a:r>
              <a:rPr lang="nl-NL" sz="3600" dirty="0"/>
              <a:t>50% schadelijke situatie</a:t>
            </a:r>
          </a:p>
          <a:p>
            <a:r>
              <a:rPr lang="nl-NL" sz="3600" dirty="0"/>
              <a:t>	12% relatief mild</a:t>
            </a:r>
          </a:p>
          <a:p>
            <a:r>
              <a:rPr lang="nl-NL" sz="3600" dirty="0"/>
              <a:t>	38% relatief ernstig</a:t>
            </a:r>
          </a:p>
        </p:txBody>
      </p:sp>
    </p:spTree>
    <p:extLst>
      <p:ext uri="{BB962C8B-B14F-4D97-AF65-F5344CB8AC3E}">
        <p14:creationId xmlns:p14="http://schemas.microsoft.com/office/powerpoint/2010/main" val="1600118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B26C4-FD82-F9A9-115C-43B9E301CC2D}"/>
              </a:ext>
            </a:extLst>
          </p:cNvPr>
          <p:cNvSpPr>
            <a:spLocks noGrp="1"/>
          </p:cNvSpPr>
          <p:nvPr>
            <p:ph type="title"/>
          </p:nvPr>
        </p:nvSpPr>
        <p:spPr/>
        <p:txBody>
          <a:bodyPr/>
          <a:lstStyle/>
          <a:p>
            <a:r>
              <a:rPr lang="nl-NL" b="1" dirty="0"/>
              <a:t>Waarom duurt het zo lang?</a:t>
            </a:r>
          </a:p>
        </p:txBody>
      </p:sp>
      <p:sp>
        <p:nvSpPr>
          <p:cNvPr id="5" name="Tijdelijke aanduiding voor dianummer 4">
            <a:extLst>
              <a:ext uri="{FF2B5EF4-FFF2-40B4-BE49-F238E27FC236}">
                <a16:creationId xmlns:a16="http://schemas.microsoft.com/office/drawing/2014/main" id="{1EF16AB9-D1FC-08AF-7272-D8B9C67CABD0}"/>
              </a:ext>
            </a:extLst>
          </p:cNvPr>
          <p:cNvSpPr>
            <a:spLocks noGrp="1"/>
          </p:cNvSpPr>
          <p:nvPr>
            <p:ph type="sldNum" sz="quarter" idx="12"/>
          </p:nvPr>
        </p:nvSpPr>
        <p:spPr/>
        <p:txBody>
          <a:bodyPr/>
          <a:lstStyle/>
          <a:p>
            <a:fld id="{ACAF4AE7-2CB3-4965-A66E-9EC1E8E45D60}" type="slidenum">
              <a:rPr lang="nl-NL" smtClean="0"/>
              <a:pPr/>
              <a:t>31</a:t>
            </a:fld>
            <a:endParaRPr lang="nl-NL"/>
          </a:p>
        </p:txBody>
      </p:sp>
      <p:pic>
        <p:nvPicPr>
          <p:cNvPr id="7" name="Afbeelding 6">
            <a:extLst>
              <a:ext uri="{FF2B5EF4-FFF2-40B4-BE49-F238E27FC236}">
                <a16:creationId xmlns:a16="http://schemas.microsoft.com/office/drawing/2014/main" id="{8C1D364E-8121-B3C3-2D0F-35A1C453A8F9}"/>
              </a:ext>
            </a:extLst>
          </p:cNvPr>
          <p:cNvPicPr>
            <a:picLocks noChangeAspect="1"/>
          </p:cNvPicPr>
          <p:nvPr/>
        </p:nvPicPr>
        <p:blipFill rotWithShape="1">
          <a:blip r:embed="rId3"/>
          <a:srcRect l="14348" t="20657" r="15978" b="9158"/>
          <a:stretch/>
        </p:blipFill>
        <p:spPr>
          <a:xfrm>
            <a:off x="1665357" y="1545467"/>
            <a:ext cx="8494643" cy="4810884"/>
          </a:xfrm>
          <a:prstGeom prst="rect">
            <a:avLst/>
          </a:prstGeom>
        </p:spPr>
      </p:pic>
    </p:spTree>
    <p:extLst>
      <p:ext uri="{BB962C8B-B14F-4D97-AF65-F5344CB8AC3E}">
        <p14:creationId xmlns:p14="http://schemas.microsoft.com/office/powerpoint/2010/main" val="1032163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5C17A-34D2-DDC3-7888-5FAE769D55DF}"/>
              </a:ext>
            </a:extLst>
          </p:cNvPr>
          <p:cNvSpPr>
            <a:spLocks noGrp="1"/>
          </p:cNvSpPr>
          <p:nvPr>
            <p:ph type="title"/>
          </p:nvPr>
        </p:nvSpPr>
        <p:spPr/>
        <p:txBody>
          <a:bodyPr/>
          <a:lstStyle/>
          <a:p>
            <a:r>
              <a:rPr lang="nl-NL" b="1" dirty="0"/>
              <a:t>Quick </a:t>
            </a:r>
            <a:r>
              <a:rPr lang="nl-NL" b="1" dirty="0" err="1"/>
              <a:t>wins</a:t>
            </a:r>
            <a:r>
              <a:rPr lang="nl-NL" b="1" dirty="0"/>
              <a:t>: ideeën</a:t>
            </a:r>
          </a:p>
        </p:txBody>
      </p:sp>
      <p:sp>
        <p:nvSpPr>
          <p:cNvPr id="5" name="Tijdelijke aanduiding voor dianummer 4">
            <a:extLst>
              <a:ext uri="{FF2B5EF4-FFF2-40B4-BE49-F238E27FC236}">
                <a16:creationId xmlns:a16="http://schemas.microsoft.com/office/drawing/2014/main" id="{BA34B968-0C27-D439-DB3C-0CD522D7C29A}"/>
              </a:ext>
            </a:extLst>
          </p:cNvPr>
          <p:cNvSpPr>
            <a:spLocks noGrp="1"/>
          </p:cNvSpPr>
          <p:nvPr>
            <p:ph type="sldNum" sz="quarter" idx="12"/>
          </p:nvPr>
        </p:nvSpPr>
        <p:spPr/>
        <p:txBody>
          <a:bodyPr/>
          <a:lstStyle/>
          <a:p>
            <a:fld id="{ACAF4AE7-2CB3-4965-A66E-9EC1E8E45D60}" type="slidenum">
              <a:rPr lang="nl-NL" smtClean="0"/>
              <a:pPr/>
              <a:t>32</a:t>
            </a:fld>
            <a:endParaRPr lang="nl-NL"/>
          </a:p>
        </p:txBody>
      </p:sp>
      <p:sp>
        <p:nvSpPr>
          <p:cNvPr id="6" name="Tekstvak 5">
            <a:extLst>
              <a:ext uri="{FF2B5EF4-FFF2-40B4-BE49-F238E27FC236}">
                <a16:creationId xmlns:a16="http://schemas.microsoft.com/office/drawing/2014/main" id="{90062F70-BF86-ACF7-35C4-E9BE4CFAF0B3}"/>
              </a:ext>
            </a:extLst>
          </p:cNvPr>
          <p:cNvSpPr txBox="1"/>
          <p:nvPr/>
        </p:nvSpPr>
        <p:spPr>
          <a:xfrm>
            <a:off x="437323" y="2120348"/>
            <a:ext cx="11145078" cy="3970318"/>
          </a:xfrm>
          <a:prstGeom prst="rect">
            <a:avLst/>
          </a:prstGeom>
          <a:noFill/>
        </p:spPr>
        <p:txBody>
          <a:bodyPr wrap="square" rtlCol="0">
            <a:spAutoFit/>
          </a:bodyPr>
          <a:lstStyle/>
          <a:p>
            <a:r>
              <a:rPr lang="nl-NL" sz="3600" dirty="0"/>
              <a:t>Overstappen van koperhoudend naar kopervrije </a:t>
            </a:r>
            <a:r>
              <a:rPr lang="nl-NL" sz="3600" dirty="0" err="1"/>
              <a:t>zelfslijpende</a:t>
            </a:r>
            <a:r>
              <a:rPr lang="nl-NL" sz="3600" dirty="0"/>
              <a:t> </a:t>
            </a:r>
            <a:r>
              <a:rPr lang="nl-NL" sz="3600" dirty="0" err="1"/>
              <a:t>antifouling</a:t>
            </a:r>
            <a:endParaRPr lang="nl-NL" sz="3600" dirty="0"/>
          </a:p>
          <a:p>
            <a:endParaRPr lang="nl-NL" sz="3600" dirty="0"/>
          </a:p>
          <a:p>
            <a:r>
              <a:rPr lang="nl-NL" sz="3600" dirty="0"/>
              <a:t>Alleen het bovenste deel van de romp doen, onderop komt minder licht en groeit het sowieso minder aan</a:t>
            </a:r>
          </a:p>
          <a:p>
            <a:endParaRPr lang="nl-NL" sz="3600" dirty="0"/>
          </a:p>
          <a:p>
            <a:r>
              <a:rPr lang="nl-NL" sz="3600" dirty="0"/>
              <a:t>Zwaard ophalen als de boot stilligt</a:t>
            </a:r>
          </a:p>
        </p:txBody>
      </p:sp>
    </p:spTree>
    <p:extLst>
      <p:ext uri="{BB962C8B-B14F-4D97-AF65-F5344CB8AC3E}">
        <p14:creationId xmlns:p14="http://schemas.microsoft.com/office/powerpoint/2010/main" val="2426055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3F4F8-02B2-8584-337D-FEEE5CC5A47E}"/>
              </a:ext>
            </a:extLst>
          </p:cNvPr>
          <p:cNvSpPr>
            <a:spLocks noGrp="1"/>
          </p:cNvSpPr>
          <p:nvPr>
            <p:ph type="title"/>
          </p:nvPr>
        </p:nvSpPr>
        <p:spPr/>
        <p:txBody>
          <a:bodyPr/>
          <a:lstStyle/>
          <a:p>
            <a:r>
              <a:rPr lang="nl-NL" b="1" dirty="0"/>
              <a:t>Quick </a:t>
            </a:r>
            <a:r>
              <a:rPr lang="nl-NL" b="1" dirty="0" err="1"/>
              <a:t>wins</a:t>
            </a:r>
            <a:r>
              <a:rPr lang="nl-NL" b="1" dirty="0"/>
              <a:t>: meer ideeën</a:t>
            </a:r>
          </a:p>
        </p:txBody>
      </p:sp>
      <p:sp>
        <p:nvSpPr>
          <p:cNvPr id="5" name="Tijdelijke aanduiding voor dianummer 4">
            <a:extLst>
              <a:ext uri="{FF2B5EF4-FFF2-40B4-BE49-F238E27FC236}">
                <a16:creationId xmlns:a16="http://schemas.microsoft.com/office/drawing/2014/main" id="{05AB0FDF-FD1A-80AA-6A57-9CBA70AE44D7}"/>
              </a:ext>
            </a:extLst>
          </p:cNvPr>
          <p:cNvSpPr>
            <a:spLocks noGrp="1"/>
          </p:cNvSpPr>
          <p:nvPr>
            <p:ph type="sldNum" sz="quarter" idx="12"/>
          </p:nvPr>
        </p:nvSpPr>
        <p:spPr/>
        <p:txBody>
          <a:bodyPr/>
          <a:lstStyle/>
          <a:p>
            <a:fld id="{ACAF4AE7-2CB3-4965-A66E-9EC1E8E45D60}" type="slidenum">
              <a:rPr lang="nl-NL" smtClean="0"/>
              <a:pPr/>
              <a:t>33</a:t>
            </a:fld>
            <a:endParaRPr lang="nl-NL"/>
          </a:p>
        </p:txBody>
      </p:sp>
      <p:sp>
        <p:nvSpPr>
          <p:cNvPr id="6" name="Tekstvak 5">
            <a:extLst>
              <a:ext uri="{FF2B5EF4-FFF2-40B4-BE49-F238E27FC236}">
                <a16:creationId xmlns:a16="http://schemas.microsoft.com/office/drawing/2014/main" id="{4EDE6CF8-2E9B-C383-B4EB-F6186D56F269}"/>
              </a:ext>
            </a:extLst>
          </p:cNvPr>
          <p:cNvSpPr txBox="1"/>
          <p:nvPr/>
        </p:nvSpPr>
        <p:spPr>
          <a:xfrm>
            <a:off x="198783" y="1881809"/>
            <a:ext cx="11794434" cy="3970318"/>
          </a:xfrm>
          <a:prstGeom prst="rect">
            <a:avLst/>
          </a:prstGeom>
          <a:noFill/>
        </p:spPr>
        <p:txBody>
          <a:bodyPr wrap="square" rtlCol="0">
            <a:spAutoFit/>
          </a:bodyPr>
          <a:lstStyle/>
          <a:p>
            <a:r>
              <a:rPr lang="nl-NL" sz="3600" dirty="0"/>
              <a:t>Kan de bestaande laag nog een jaar mee? (NB mag deze zo lang droog staan?</a:t>
            </a:r>
          </a:p>
          <a:p>
            <a:endParaRPr lang="nl-NL" sz="3600" dirty="0"/>
          </a:p>
          <a:p>
            <a:r>
              <a:rPr lang="nl-NL" sz="3600" dirty="0"/>
              <a:t>Toe aan een nieuwe laag? Mooi moment om een nieuwe keuze te maken!</a:t>
            </a:r>
          </a:p>
          <a:p>
            <a:endParaRPr lang="nl-NL" sz="3600" dirty="0"/>
          </a:p>
          <a:p>
            <a:r>
              <a:rPr lang="nl-NL" sz="3600" dirty="0"/>
              <a:t>Laat je boot niet stilliggen: ga meer varen!</a:t>
            </a:r>
          </a:p>
        </p:txBody>
      </p:sp>
    </p:spTree>
    <p:extLst>
      <p:ext uri="{BB962C8B-B14F-4D97-AF65-F5344CB8AC3E}">
        <p14:creationId xmlns:p14="http://schemas.microsoft.com/office/powerpoint/2010/main" val="767474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3F4F8-02B2-8584-337D-FEEE5CC5A47E}"/>
              </a:ext>
            </a:extLst>
          </p:cNvPr>
          <p:cNvSpPr>
            <a:spLocks noGrp="1"/>
          </p:cNvSpPr>
          <p:nvPr>
            <p:ph type="title"/>
          </p:nvPr>
        </p:nvSpPr>
        <p:spPr/>
        <p:txBody>
          <a:bodyPr/>
          <a:lstStyle/>
          <a:p>
            <a:r>
              <a:rPr lang="nl-NL" b="1" dirty="0"/>
              <a:t>Quick </a:t>
            </a:r>
            <a:r>
              <a:rPr lang="nl-NL" b="1" dirty="0" err="1"/>
              <a:t>wins</a:t>
            </a:r>
            <a:r>
              <a:rPr lang="nl-NL" b="1" dirty="0"/>
              <a:t>: meer ideeën</a:t>
            </a:r>
          </a:p>
        </p:txBody>
      </p:sp>
      <p:sp>
        <p:nvSpPr>
          <p:cNvPr id="5" name="Tijdelijke aanduiding voor dianummer 4">
            <a:extLst>
              <a:ext uri="{FF2B5EF4-FFF2-40B4-BE49-F238E27FC236}">
                <a16:creationId xmlns:a16="http://schemas.microsoft.com/office/drawing/2014/main" id="{05AB0FDF-FD1A-80AA-6A57-9CBA70AE44D7}"/>
              </a:ext>
            </a:extLst>
          </p:cNvPr>
          <p:cNvSpPr>
            <a:spLocks noGrp="1"/>
          </p:cNvSpPr>
          <p:nvPr>
            <p:ph type="sldNum" sz="quarter" idx="12"/>
          </p:nvPr>
        </p:nvSpPr>
        <p:spPr/>
        <p:txBody>
          <a:bodyPr/>
          <a:lstStyle/>
          <a:p>
            <a:fld id="{ACAF4AE7-2CB3-4965-A66E-9EC1E8E45D60}" type="slidenum">
              <a:rPr lang="nl-NL" smtClean="0"/>
              <a:pPr/>
              <a:t>34</a:t>
            </a:fld>
            <a:endParaRPr lang="nl-NL"/>
          </a:p>
        </p:txBody>
      </p:sp>
      <p:sp>
        <p:nvSpPr>
          <p:cNvPr id="6" name="Tekstvak 5">
            <a:extLst>
              <a:ext uri="{FF2B5EF4-FFF2-40B4-BE49-F238E27FC236}">
                <a16:creationId xmlns:a16="http://schemas.microsoft.com/office/drawing/2014/main" id="{4EDE6CF8-2E9B-C383-B4EB-F6186D56F269}"/>
              </a:ext>
            </a:extLst>
          </p:cNvPr>
          <p:cNvSpPr txBox="1"/>
          <p:nvPr/>
        </p:nvSpPr>
        <p:spPr>
          <a:xfrm>
            <a:off x="198783" y="1881809"/>
            <a:ext cx="11794434" cy="3416320"/>
          </a:xfrm>
          <a:prstGeom prst="rect">
            <a:avLst/>
          </a:prstGeom>
          <a:noFill/>
        </p:spPr>
        <p:txBody>
          <a:bodyPr wrap="square" rtlCol="0">
            <a:spAutoFit/>
          </a:bodyPr>
          <a:lstStyle/>
          <a:p>
            <a:endParaRPr lang="nl-NL" sz="3600" dirty="0"/>
          </a:p>
          <a:p>
            <a:r>
              <a:rPr lang="nl-NL" sz="3600" dirty="0"/>
              <a:t>Schuur veilig: gebruik afzuiging! </a:t>
            </a:r>
          </a:p>
          <a:p>
            <a:endParaRPr lang="nl-NL" sz="3600" dirty="0"/>
          </a:p>
          <a:p>
            <a:r>
              <a:rPr lang="nl-NL" sz="3600" dirty="0"/>
              <a:t>Werk veilig: bescherm jezelf!</a:t>
            </a:r>
          </a:p>
          <a:p>
            <a:endParaRPr lang="nl-NL" sz="3600" dirty="0"/>
          </a:p>
          <a:p>
            <a:r>
              <a:rPr lang="nl-NL" sz="3600" dirty="0"/>
              <a:t>Voer restanten en verwijderde verfresten veilig af</a:t>
            </a:r>
          </a:p>
        </p:txBody>
      </p:sp>
    </p:spTree>
    <p:extLst>
      <p:ext uri="{BB962C8B-B14F-4D97-AF65-F5344CB8AC3E}">
        <p14:creationId xmlns:p14="http://schemas.microsoft.com/office/powerpoint/2010/main" val="497360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66B3D6-D623-1EEA-B2EB-B9E1FEE8C55C}"/>
              </a:ext>
            </a:extLst>
          </p:cNvPr>
          <p:cNvSpPr>
            <a:spLocks noGrp="1"/>
          </p:cNvSpPr>
          <p:nvPr>
            <p:ph type="title"/>
          </p:nvPr>
        </p:nvSpPr>
        <p:spPr/>
        <p:txBody>
          <a:bodyPr/>
          <a:lstStyle/>
          <a:p>
            <a:r>
              <a:rPr lang="nl-NL" b="1" dirty="0"/>
              <a:t>Hoe krijgen we de buurman/vrouw mee</a:t>
            </a:r>
          </a:p>
        </p:txBody>
      </p:sp>
      <p:sp>
        <p:nvSpPr>
          <p:cNvPr id="5" name="Tijdelijke aanduiding voor dianummer 4">
            <a:extLst>
              <a:ext uri="{FF2B5EF4-FFF2-40B4-BE49-F238E27FC236}">
                <a16:creationId xmlns:a16="http://schemas.microsoft.com/office/drawing/2014/main" id="{8D63D2EE-B246-13DB-121D-F1198B2B5419}"/>
              </a:ext>
            </a:extLst>
          </p:cNvPr>
          <p:cNvSpPr>
            <a:spLocks noGrp="1"/>
          </p:cNvSpPr>
          <p:nvPr>
            <p:ph type="sldNum" sz="quarter" idx="12"/>
          </p:nvPr>
        </p:nvSpPr>
        <p:spPr/>
        <p:txBody>
          <a:bodyPr/>
          <a:lstStyle/>
          <a:p>
            <a:fld id="{ACAF4AE7-2CB3-4965-A66E-9EC1E8E45D60}" type="slidenum">
              <a:rPr lang="nl-NL" smtClean="0"/>
              <a:pPr/>
              <a:t>35</a:t>
            </a:fld>
            <a:endParaRPr lang="nl-NL"/>
          </a:p>
        </p:txBody>
      </p:sp>
    </p:spTree>
    <p:extLst>
      <p:ext uri="{BB962C8B-B14F-4D97-AF65-F5344CB8AC3E}">
        <p14:creationId xmlns:p14="http://schemas.microsoft.com/office/powerpoint/2010/main" val="2521435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10972800" cy="1143000"/>
          </a:xfrm>
        </p:spPr>
        <p:txBody>
          <a:bodyPr anchor="ctr">
            <a:normAutofit/>
          </a:bodyPr>
          <a:lstStyle/>
          <a:p>
            <a:pPr>
              <a:spcAft>
                <a:spcPts val="600"/>
              </a:spcAft>
            </a:pPr>
            <a:r>
              <a:rPr lang="nl-NL" altLang="nl-NL" b="1"/>
              <a:t>Antifouling </a:t>
            </a:r>
            <a:endParaRPr lang="nl-NL"/>
          </a:p>
        </p:txBody>
      </p:sp>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ACAF4AE7-2CB3-4965-A66E-9EC1E8E45D60}" type="slidenum">
              <a:rPr kumimoji="0" lang="nl-NL"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36</a:t>
            </a:fld>
            <a:endParaRPr kumimoji="0" lang="nl-NL" b="0" i="0" u="none" strike="noStrike" kern="1200" cap="none" spc="0" normalizeH="0" baseline="0" noProof="0">
              <a:ln>
                <a:noFill/>
              </a:ln>
              <a:effectLst/>
              <a:uLnTx/>
              <a:uFillTx/>
            </a:endParaRPr>
          </a:p>
        </p:txBody>
      </p:sp>
      <p:sp>
        <p:nvSpPr>
          <p:cNvPr id="5" name="Tijdelijke aanduiding voor inhoud 6">
            <a:extLst>
              <a:ext uri="{FF2B5EF4-FFF2-40B4-BE49-F238E27FC236}">
                <a16:creationId xmlns:a16="http://schemas.microsoft.com/office/drawing/2014/main" id="{B93E901F-C2A6-4878-1D08-34444FF280E1}"/>
              </a:ext>
            </a:extLst>
          </p:cNvPr>
          <p:cNvSpPr txBox="1">
            <a:spLocks/>
          </p:cNvSpPr>
          <p:nvPr/>
        </p:nvSpPr>
        <p:spPr>
          <a:xfrm>
            <a:off x="939383" y="1776984"/>
            <a:ext cx="10972799" cy="457936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b="1" dirty="0">
                <a:latin typeface="+mj-lt"/>
                <a:ea typeface="Open Sans" panose="020B0606030504020204" pitchFamily="34" charset="0"/>
                <a:cs typeface="Open Sans" panose="020B0606030504020204" pitchFamily="34" charset="0"/>
              </a:rPr>
              <a:t>Keuze Antifouling verf let op volgende punten</a:t>
            </a:r>
          </a:p>
          <a:p>
            <a:pPr>
              <a:buFont typeface="Courier New" panose="02070309020205020404" pitchFamily="49" charset="0"/>
              <a:buChar char="o"/>
            </a:pPr>
            <a:r>
              <a:rPr lang="nl-NL" dirty="0">
                <a:latin typeface="+mj-lt"/>
                <a:ea typeface="Open Sans" panose="020B0606030504020204" pitchFamily="34" charset="0"/>
                <a:cs typeface="Open Sans" panose="020B0606030504020204" pitchFamily="34" charset="0"/>
              </a:rPr>
              <a:t>Vermijd producten met volgende beschrijving</a:t>
            </a:r>
            <a:br>
              <a:rPr lang="nl-NL" b="1" dirty="0">
                <a:latin typeface="+mj-lt"/>
                <a:ea typeface="Open Sans" panose="020B0606030504020204" pitchFamily="34" charset="0"/>
                <a:cs typeface="Open Sans" panose="020B0606030504020204" pitchFamily="34" charset="0"/>
              </a:rPr>
            </a:br>
            <a:r>
              <a:rPr lang="nl-NL" dirty="0" err="1">
                <a:solidFill>
                  <a:srgbClr val="000000"/>
                </a:solidFill>
                <a:latin typeface="+mj-lt"/>
              </a:rPr>
              <a:t>Zelfslijpend</a:t>
            </a:r>
            <a:br>
              <a:rPr lang="nl-NL" dirty="0">
                <a:solidFill>
                  <a:srgbClr val="000000"/>
                </a:solidFill>
                <a:latin typeface="+mj-lt"/>
              </a:rPr>
            </a:br>
            <a:r>
              <a:rPr lang="nl-NL" dirty="0">
                <a:solidFill>
                  <a:srgbClr val="000000"/>
                </a:solidFill>
                <a:latin typeface="+mj-lt"/>
                <a:ea typeface="Open Sans" panose="020B0606030504020204" pitchFamily="34" charset="0"/>
                <a:cs typeface="Open Sans" panose="020B0606030504020204" pitchFamily="34" charset="0"/>
              </a:rPr>
              <a:t>Eroderend</a:t>
            </a:r>
            <a:br>
              <a:rPr lang="nl-NL" dirty="0">
                <a:solidFill>
                  <a:srgbClr val="000000"/>
                </a:solidFill>
                <a:latin typeface="+mj-lt"/>
                <a:ea typeface="Open Sans" panose="020B0606030504020204" pitchFamily="34" charset="0"/>
                <a:cs typeface="Open Sans" panose="020B0606030504020204" pitchFamily="34" charset="0"/>
              </a:rPr>
            </a:br>
            <a:r>
              <a:rPr lang="nl-NL" dirty="0">
                <a:solidFill>
                  <a:srgbClr val="000000"/>
                </a:solidFill>
                <a:latin typeface="+mj-lt"/>
                <a:ea typeface="Open Sans" panose="020B0606030504020204" pitchFamily="34" charset="0"/>
                <a:cs typeface="Open Sans" panose="020B0606030504020204" pitchFamily="34" charset="0"/>
              </a:rPr>
              <a:t>Polijstend</a:t>
            </a:r>
            <a:br>
              <a:rPr lang="nl-NL" dirty="0">
                <a:solidFill>
                  <a:srgbClr val="000000"/>
                </a:solidFill>
                <a:latin typeface="+mj-lt"/>
                <a:ea typeface="Open Sans" panose="020B0606030504020204" pitchFamily="34" charset="0"/>
                <a:cs typeface="Open Sans" panose="020B0606030504020204" pitchFamily="34" charset="0"/>
              </a:rPr>
            </a:br>
            <a:r>
              <a:rPr lang="nl-NL" dirty="0">
                <a:solidFill>
                  <a:srgbClr val="000000"/>
                </a:solidFill>
                <a:latin typeface="+mj-lt"/>
                <a:ea typeface="Open Sans" panose="020B0606030504020204" pitchFamily="34" charset="0"/>
                <a:cs typeface="Open Sans" panose="020B0606030504020204" pitchFamily="34" charset="0"/>
              </a:rPr>
              <a:t>Zelfschurend</a:t>
            </a:r>
          </a:p>
          <a:p>
            <a:pPr>
              <a:buFont typeface="Courier New" panose="02070309020205020404" pitchFamily="49" charset="0"/>
              <a:buChar char="o"/>
            </a:pPr>
            <a:r>
              <a:rPr lang="nl-NL" dirty="0">
                <a:solidFill>
                  <a:srgbClr val="000000"/>
                </a:solidFill>
                <a:latin typeface="+mj-lt"/>
                <a:ea typeface="Open Sans" panose="020B0606030504020204" pitchFamily="34" charset="0"/>
                <a:cs typeface="Open Sans" panose="020B0606030504020204" pitchFamily="34" charset="0"/>
              </a:rPr>
              <a:t>Koop product voor recreatievaart, niet beroepsvaart</a:t>
            </a:r>
          </a:p>
          <a:p>
            <a:pPr>
              <a:buFont typeface="Courier New" panose="02070309020205020404" pitchFamily="49" charset="0"/>
              <a:buChar char="o"/>
            </a:pPr>
            <a:r>
              <a:rPr lang="nl-NL" dirty="0">
                <a:solidFill>
                  <a:srgbClr val="000000"/>
                </a:solidFill>
                <a:latin typeface="+mj-lt"/>
                <a:ea typeface="Open Sans" panose="020B0606030504020204" pitchFamily="34" charset="0"/>
                <a:cs typeface="Open Sans" panose="020B0606030504020204" pitchFamily="34" charset="0"/>
              </a:rPr>
              <a:t>Check toelatingsnummer op het etiket</a:t>
            </a:r>
            <a:endParaRPr lang="nl-NL"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91023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8F6C6AD-BF0C-EA4D-A3C1-B963C78C0DC0}"/>
              </a:ext>
            </a:extLst>
          </p:cNvPr>
          <p:cNvPicPr>
            <a:picLocks noChangeAspect="1"/>
          </p:cNvPicPr>
          <p:nvPr/>
        </p:nvPicPr>
        <p:blipFill>
          <a:blip r:embed="rId3"/>
          <a:stretch>
            <a:fillRect/>
          </a:stretch>
        </p:blipFill>
        <p:spPr>
          <a:xfrm>
            <a:off x="3576638" y="1600200"/>
            <a:ext cx="5040313" cy="3376613"/>
          </a:xfrm>
          <a:prstGeom prst="rect">
            <a:avLst/>
          </a:prstGeom>
        </p:spPr>
      </p:pic>
      <p:pic>
        <p:nvPicPr>
          <p:cNvPr id="11" name="Afbeelding 10">
            <a:extLst>
              <a:ext uri="{FF2B5EF4-FFF2-40B4-BE49-F238E27FC236}">
                <a16:creationId xmlns:a16="http://schemas.microsoft.com/office/drawing/2014/main" id="{4C68D3EC-103C-8AC9-4D33-577DA2F9A4B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6638" y="5032375"/>
            <a:ext cx="666750" cy="1093788"/>
          </a:xfrm>
          <a:prstGeom prst="rect">
            <a:avLst/>
          </a:prstGeom>
        </p:spPr>
      </p:pic>
      <p:pic>
        <p:nvPicPr>
          <p:cNvPr id="10" name="Afbeelding 9">
            <a:extLst>
              <a:ext uri="{FF2B5EF4-FFF2-40B4-BE49-F238E27FC236}">
                <a16:creationId xmlns:a16="http://schemas.microsoft.com/office/drawing/2014/main" id="{B4F2B6CD-DC1C-F5E0-A50B-E5C0F0E07ABE}"/>
              </a:ext>
            </a:extLst>
          </p:cNvPr>
          <p:cNvPicPr>
            <a:picLocks noChangeAspect="1"/>
          </p:cNvPicPr>
          <p:nvPr/>
        </p:nvPicPr>
        <p:blipFill>
          <a:blip r:embed="rId5"/>
          <a:stretch>
            <a:fillRect/>
          </a:stretch>
        </p:blipFill>
        <p:spPr>
          <a:xfrm>
            <a:off x="4298950" y="5032375"/>
            <a:ext cx="669925" cy="1093788"/>
          </a:xfrm>
          <a:prstGeom prst="rect">
            <a:avLst/>
          </a:prstGeom>
        </p:spPr>
      </p:pic>
      <p:pic>
        <p:nvPicPr>
          <p:cNvPr id="9" name="Afbeelding 8">
            <a:extLst>
              <a:ext uri="{FF2B5EF4-FFF2-40B4-BE49-F238E27FC236}">
                <a16:creationId xmlns:a16="http://schemas.microsoft.com/office/drawing/2014/main" id="{E6E32A59-B29B-2547-316C-A9D94712B8E9}"/>
              </a:ext>
            </a:extLst>
          </p:cNvPr>
          <p:cNvPicPr>
            <a:picLocks noChangeAspect="1"/>
          </p:cNvPicPr>
          <p:nvPr/>
        </p:nvPicPr>
        <p:blipFill>
          <a:blip r:embed="rId6"/>
          <a:stretch>
            <a:fillRect/>
          </a:stretch>
        </p:blipFill>
        <p:spPr>
          <a:xfrm>
            <a:off x="5022850" y="5032375"/>
            <a:ext cx="3595688" cy="1093788"/>
          </a:xfrm>
          <a:prstGeom prst="rect">
            <a:avLst/>
          </a:prstGeom>
        </p:spPr>
      </p:pic>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ACAF4AE7-2CB3-4965-A66E-9EC1E8E45D60}" type="slidenum">
              <a:rPr kumimoji="0" lang="nl-NL"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37</a:t>
            </a:fld>
            <a:endParaRPr kumimoji="0" lang="nl-NL" b="0" i="0" u="none" strike="noStrike" kern="1200" cap="none" spc="0" normalizeH="0" baseline="0" noProof="0">
              <a:ln>
                <a:noFill/>
              </a:ln>
              <a:effectLst/>
              <a:uLnTx/>
              <a:uFillTx/>
            </a:endParaRPr>
          </a:p>
        </p:txBody>
      </p:sp>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10972800" cy="1143000"/>
          </a:xfrm>
        </p:spPr>
        <p:txBody>
          <a:bodyPr anchor="ctr">
            <a:normAutofit/>
          </a:bodyPr>
          <a:lstStyle/>
          <a:p>
            <a:pPr>
              <a:spcAft>
                <a:spcPts val="600"/>
              </a:spcAft>
            </a:pPr>
            <a:r>
              <a:rPr lang="nl-NL" altLang="nl-NL" b="1"/>
              <a:t>Antifouling </a:t>
            </a:r>
            <a:endParaRPr lang="nl-NL"/>
          </a:p>
        </p:txBody>
      </p:sp>
    </p:spTree>
    <p:extLst>
      <p:ext uri="{BB962C8B-B14F-4D97-AF65-F5344CB8AC3E}">
        <p14:creationId xmlns:p14="http://schemas.microsoft.com/office/powerpoint/2010/main" val="25342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10972800" cy="1143000"/>
          </a:xfrm>
        </p:spPr>
        <p:txBody>
          <a:bodyPr vert="horz" lIns="91440" tIns="45720" rIns="91440" bIns="45720" rtlCol="0" anchor="ctr">
            <a:normAutofit/>
          </a:bodyPr>
          <a:lstStyle/>
          <a:p>
            <a:pPr>
              <a:spcAft>
                <a:spcPts val="600"/>
              </a:spcAft>
            </a:pPr>
            <a:r>
              <a:rPr lang="nl-NL" altLang="nl-NL" b="1" kern="1200" dirty="0">
                <a:latin typeface="+mj-lt"/>
                <a:ea typeface="+mj-ea"/>
                <a:cs typeface="+mj-cs"/>
              </a:rPr>
              <a:t>Wat is </a:t>
            </a:r>
            <a:r>
              <a:rPr lang="nl-NL" altLang="nl-NL" b="1" kern="1200" dirty="0" err="1">
                <a:latin typeface="+mj-lt"/>
                <a:ea typeface="+mj-ea"/>
                <a:cs typeface="+mj-cs"/>
              </a:rPr>
              <a:t>Antifouling</a:t>
            </a:r>
            <a:r>
              <a:rPr lang="nl-NL" altLang="nl-NL" b="1" kern="1200" dirty="0">
                <a:latin typeface="+mj-lt"/>
                <a:ea typeface="+mj-ea"/>
                <a:cs typeface="+mj-cs"/>
              </a:rPr>
              <a:t> </a:t>
            </a:r>
            <a:endParaRPr lang="nl-NL" kern="1200" dirty="0">
              <a:latin typeface="+mj-lt"/>
              <a:ea typeface="+mj-ea"/>
              <a:cs typeface="+mj-cs"/>
            </a:endParaRPr>
          </a:p>
        </p:txBody>
      </p:sp>
      <p:sp>
        <p:nvSpPr>
          <p:cNvPr id="5" name="Tekstvak 4">
            <a:extLst>
              <a:ext uri="{FF2B5EF4-FFF2-40B4-BE49-F238E27FC236}">
                <a16:creationId xmlns:a16="http://schemas.microsoft.com/office/drawing/2014/main" id="{750F5DE1-D123-BE9D-542A-830D1A3ADDDE}"/>
              </a:ext>
            </a:extLst>
          </p:cNvPr>
          <p:cNvSpPr txBox="1"/>
          <p:nvPr/>
        </p:nvSpPr>
        <p:spPr>
          <a:xfrm>
            <a:off x="609600" y="1600201"/>
            <a:ext cx="5384800" cy="4525963"/>
          </a:xfrm>
          <a:prstGeom prst="rect">
            <a:avLst/>
          </a:prstGeom>
        </p:spPr>
        <p:txBody>
          <a:bodyPr vert="horz" lIns="91440" tIns="45720" rIns="91440" bIns="45720" rtlCol="0">
            <a:normAutofit/>
          </a:bodyPr>
          <a:lstStyle/>
          <a:p>
            <a:pPr marL="0" indent="0">
              <a:spcBef>
                <a:spcPct val="20000"/>
              </a:spcBef>
              <a:buFont typeface="Arial" panose="020B0604020202020204" pitchFamily="34" charset="0"/>
              <a:buNone/>
            </a:pPr>
            <a:r>
              <a:rPr lang="nl-NL" sz="3600" b="0" i="0" dirty="0">
                <a:effectLst/>
              </a:rPr>
              <a:t>Alles wat je doet om je boot aangroeivrij te houden noem je antifouling. Daarnaast is het ook de naam van de verfsoort die aangroei van algen, wier en schelpen tegengaat.</a:t>
            </a:r>
            <a:endParaRPr lang="nl-NL" sz="3600" dirty="0"/>
          </a:p>
        </p:txBody>
      </p:sp>
      <p:pic>
        <p:nvPicPr>
          <p:cNvPr id="6" name="Afbeelding 5">
            <a:extLst>
              <a:ext uri="{FF2B5EF4-FFF2-40B4-BE49-F238E27FC236}">
                <a16:creationId xmlns:a16="http://schemas.microsoft.com/office/drawing/2014/main" id="{DFF2E398-D7E6-5F15-EF90-C513B49CD587}"/>
              </a:ext>
            </a:extLst>
          </p:cNvPr>
          <p:cNvPicPr>
            <a:picLocks noChangeAspect="1"/>
          </p:cNvPicPr>
          <p:nvPr/>
        </p:nvPicPr>
        <p:blipFill rotWithShape="1">
          <a:blip r:embed="rId3"/>
          <a:srcRect l="21179" r="-1" b="-1"/>
          <a:stretch/>
        </p:blipFill>
        <p:spPr>
          <a:xfrm>
            <a:off x="6197600" y="1600201"/>
            <a:ext cx="5384800" cy="4525963"/>
          </a:xfrm>
          <a:prstGeom prst="rect">
            <a:avLst/>
          </a:prstGeom>
          <a:noFill/>
        </p:spPr>
      </p:pic>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CAF4AE7-2CB3-4965-A66E-9EC1E8E45D60}" type="slidenum">
              <a:rPr kumimoji="0" lang="nl-NL"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a:t>
            </a:fld>
            <a:endParaRPr kumimoji="0" lang="nl-NL" b="0" i="0" u="none" strike="noStrike" cap="none" spc="0" normalizeH="0" baseline="0" noProof="0">
              <a:ln>
                <a:noFill/>
              </a:ln>
              <a:effectLst/>
              <a:uLnTx/>
              <a:uFillTx/>
            </a:endParaRPr>
          </a:p>
        </p:txBody>
      </p:sp>
    </p:spTree>
    <p:extLst>
      <p:ext uri="{BB962C8B-B14F-4D97-AF65-F5344CB8AC3E}">
        <p14:creationId xmlns:p14="http://schemas.microsoft.com/office/powerpoint/2010/main" val="302310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E9586-DA2A-13B7-DC48-C59CC84B08EB}"/>
              </a:ext>
            </a:extLst>
          </p:cNvPr>
          <p:cNvSpPr>
            <a:spLocks noGrp="1"/>
          </p:cNvSpPr>
          <p:nvPr>
            <p:ph type="title"/>
          </p:nvPr>
        </p:nvSpPr>
        <p:spPr/>
        <p:txBody>
          <a:bodyPr/>
          <a:lstStyle/>
          <a:p>
            <a:r>
              <a:rPr lang="nl-NL" dirty="0"/>
              <a:t>Film </a:t>
            </a:r>
            <a:r>
              <a:rPr lang="nl-NL" dirty="0" err="1"/>
              <a:t>milieucentraal</a:t>
            </a:r>
            <a:endParaRPr lang="nl-NL" dirty="0"/>
          </a:p>
        </p:txBody>
      </p:sp>
      <p:sp>
        <p:nvSpPr>
          <p:cNvPr id="3" name="Tijdelijke aanduiding voor inhoud 2">
            <a:extLst>
              <a:ext uri="{FF2B5EF4-FFF2-40B4-BE49-F238E27FC236}">
                <a16:creationId xmlns:a16="http://schemas.microsoft.com/office/drawing/2014/main" id="{871AF804-C770-D673-D0E6-DCB403855B8E}"/>
              </a:ext>
            </a:extLst>
          </p:cNvPr>
          <p:cNvSpPr>
            <a:spLocks noGrp="1"/>
          </p:cNvSpPr>
          <p:nvPr>
            <p:ph sz="half" idx="1"/>
          </p:nvPr>
        </p:nvSpPr>
        <p:spPr/>
        <p:txBody>
          <a:bodyPr/>
          <a:lstStyle/>
          <a:p>
            <a:r>
              <a:rPr lang="nl-NL" dirty="0"/>
              <a:t> </a:t>
            </a:r>
          </a:p>
        </p:txBody>
      </p:sp>
      <p:sp>
        <p:nvSpPr>
          <p:cNvPr id="4" name="Tijdelijke aanduiding voor inhoud 3">
            <a:extLst>
              <a:ext uri="{FF2B5EF4-FFF2-40B4-BE49-F238E27FC236}">
                <a16:creationId xmlns:a16="http://schemas.microsoft.com/office/drawing/2014/main" id="{8A0F78B5-B7FC-4E4C-10AC-8528241AE18F}"/>
              </a:ext>
            </a:extLst>
          </p:cNvPr>
          <p:cNvSpPr>
            <a:spLocks noGrp="1"/>
          </p:cNvSpPr>
          <p:nvPr>
            <p:ph sz="half" idx="2"/>
          </p:nvPr>
        </p:nvSpPr>
        <p:spPr/>
        <p:txBody>
          <a:bodyPr/>
          <a:lstStyle/>
          <a:p>
            <a:r>
              <a:rPr lang="nl-NL" dirty="0">
                <a:hlinkClick r:id="rId2"/>
              </a:rPr>
              <a:t>https://youtu.be/h398ZnchZNo</a:t>
            </a:r>
            <a:endParaRPr lang="nl-NL" dirty="0"/>
          </a:p>
        </p:txBody>
      </p:sp>
      <p:sp>
        <p:nvSpPr>
          <p:cNvPr id="5" name="Tijdelijke aanduiding voor dianummer 4">
            <a:extLst>
              <a:ext uri="{FF2B5EF4-FFF2-40B4-BE49-F238E27FC236}">
                <a16:creationId xmlns:a16="http://schemas.microsoft.com/office/drawing/2014/main" id="{DB223C5C-3A46-C313-1B3F-7F2CCB801977}"/>
              </a:ext>
            </a:extLst>
          </p:cNvPr>
          <p:cNvSpPr>
            <a:spLocks noGrp="1"/>
          </p:cNvSpPr>
          <p:nvPr>
            <p:ph type="sldNum" sz="quarter" idx="12"/>
          </p:nvPr>
        </p:nvSpPr>
        <p:spPr/>
        <p:txBody>
          <a:bodyPr/>
          <a:lstStyle/>
          <a:p>
            <a:fld id="{ACAF4AE7-2CB3-4965-A66E-9EC1E8E45D60}" type="slidenum">
              <a:rPr lang="nl-NL" smtClean="0"/>
              <a:pPr/>
              <a:t>5</a:t>
            </a:fld>
            <a:endParaRPr lang="nl-NL"/>
          </a:p>
        </p:txBody>
      </p:sp>
    </p:spTree>
    <p:extLst>
      <p:ext uri="{BB962C8B-B14F-4D97-AF65-F5344CB8AC3E}">
        <p14:creationId xmlns:p14="http://schemas.microsoft.com/office/powerpoint/2010/main" val="47722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10972800" cy="1143000"/>
          </a:xfrm>
        </p:spPr>
        <p:txBody>
          <a:bodyPr vert="horz" lIns="91440" tIns="45720" rIns="91440" bIns="45720" rtlCol="0" anchor="ctr">
            <a:normAutofit/>
          </a:bodyPr>
          <a:lstStyle/>
          <a:p>
            <a:pPr>
              <a:spcAft>
                <a:spcPts val="600"/>
              </a:spcAft>
            </a:pPr>
            <a:r>
              <a:rPr lang="nl-NL" altLang="nl-NL" b="1" kern="1200" dirty="0" err="1">
                <a:latin typeface="+mj-lt"/>
                <a:ea typeface="+mj-ea"/>
                <a:cs typeface="+mj-cs"/>
              </a:rPr>
              <a:t>Antifouling</a:t>
            </a:r>
            <a:r>
              <a:rPr lang="nl-NL" altLang="nl-NL" b="1" kern="1200" dirty="0">
                <a:latin typeface="+mj-lt"/>
                <a:ea typeface="+mj-ea"/>
                <a:cs typeface="+mj-cs"/>
              </a:rPr>
              <a:t> en het milieu</a:t>
            </a:r>
            <a:endParaRPr lang="nl-NL" kern="1200" dirty="0">
              <a:latin typeface="+mj-lt"/>
              <a:ea typeface="+mj-ea"/>
              <a:cs typeface="+mj-cs"/>
            </a:endParaRPr>
          </a:p>
        </p:txBody>
      </p:sp>
      <p:pic>
        <p:nvPicPr>
          <p:cNvPr id="3" name="Afbeelding 2">
            <a:extLst>
              <a:ext uri="{FF2B5EF4-FFF2-40B4-BE49-F238E27FC236}">
                <a16:creationId xmlns:a16="http://schemas.microsoft.com/office/drawing/2014/main" id="{5587961A-05A3-6BA3-8F2D-E9CD6FD32D00}"/>
              </a:ext>
            </a:extLst>
          </p:cNvPr>
          <p:cNvPicPr>
            <a:picLocks noChangeAspect="1"/>
          </p:cNvPicPr>
          <p:nvPr/>
        </p:nvPicPr>
        <p:blipFill rotWithShape="1">
          <a:blip r:embed="rId3"/>
          <a:srcRect t="12169" b="3780"/>
          <a:stretch/>
        </p:blipFill>
        <p:spPr>
          <a:xfrm>
            <a:off x="609600" y="1600201"/>
            <a:ext cx="5384800" cy="4525963"/>
          </a:xfrm>
          <a:prstGeom prst="rect">
            <a:avLst/>
          </a:prstGeom>
          <a:noFill/>
        </p:spPr>
      </p:pic>
      <p:sp>
        <p:nvSpPr>
          <p:cNvPr id="7" name="Tekstvak 6">
            <a:extLst>
              <a:ext uri="{FF2B5EF4-FFF2-40B4-BE49-F238E27FC236}">
                <a16:creationId xmlns:a16="http://schemas.microsoft.com/office/drawing/2014/main" id="{C121228A-92D7-1AEC-3C42-200CCA1C81A8}"/>
              </a:ext>
            </a:extLst>
          </p:cNvPr>
          <p:cNvSpPr txBox="1"/>
          <p:nvPr/>
        </p:nvSpPr>
        <p:spPr>
          <a:xfrm>
            <a:off x="6197600" y="1600201"/>
            <a:ext cx="5384800" cy="4525963"/>
          </a:xfrm>
          <a:prstGeom prst="rect">
            <a:avLst/>
          </a:prstGeom>
        </p:spPr>
        <p:txBody>
          <a:bodyPr vert="horz" lIns="91440" tIns="45720" rIns="91440" bIns="45720" rtlCol="0">
            <a:normAutofit/>
          </a:bodyPr>
          <a:lstStyle/>
          <a:p>
            <a:pPr marL="0" indent="0">
              <a:spcBef>
                <a:spcPct val="20000"/>
              </a:spcBef>
              <a:buFont typeface="Arial" panose="020B0604020202020204" pitchFamily="34" charset="0"/>
              <a:buNone/>
            </a:pPr>
            <a:r>
              <a:rPr lang="nl-NL" sz="3600" b="0" i="0" dirty="0" err="1">
                <a:effectLst/>
              </a:rPr>
              <a:t>Antifouling</a:t>
            </a:r>
            <a:r>
              <a:rPr lang="nl-NL" sz="3600" b="0" i="0" dirty="0">
                <a:effectLst/>
              </a:rPr>
              <a:t> gaat aangroei van algen en schelpen tegen. </a:t>
            </a:r>
            <a:r>
              <a:rPr lang="nl-NL" sz="3600" dirty="0"/>
              <a:t>Het schip wordt sneller, beter controleerbaar en verbruikt minder brandstof</a:t>
            </a:r>
          </a:p>
        </p:txBody>
      </p:sp>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CAF4AE7-2CB3-4965-A66E-9EC1E8E45D60}" type="slidenum">
              <a:rPr kumimoji="0" lang="nl-NL"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6</a:t>
            </a:fld>
            <a:endParaRPr kumimoji="0" lang="nl-NL" b="0" i="0" u="none" strike="noStrike" cap="none" spc="0" normalizeH="0" baseline="0" noProof="0">
              <a:ln>
                <a:noFill/>
              </a:ln>
              <a:effectLst/>
              <a:uLnTx/>
              <a:uFillTx/>
            </a:endParaRPr>
          </a:p>
        </p:txBody>
      </p:sp>
    </p:spTree>
    <p:extLst>
      <p:ext uri="{BB962C8B-B14F-4D97-AF65-F5344CB8AC3E}">
        <p14:creationId xmlns:p14="http://schemas.microsoft.com/office/powerpoint/2010/main" val="1593443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10972800" cy="1143000"/>
          </a:xfrm>
        </p:spPr>
        <p:txBody>
          <a:bodyPr vert="horz" lIns="91440" tIns="45720" rIns="91440" bIns="45720" rtlCol="0" anchor="ctr">
            <a:normAutofit/>
          </a:bodyPr>
          <a:lstStyle/>
          <a:p>
            <a:pPr>
              <a:spcAft>
                <a:spcPts val="600"/>
              </a:spcAft>
            </a:pPr>
            <a:r>
              <a:rPr lang="nl-NL" altLang="nl-NL" b="1" kern="1200" dirty="0" err="1">
                <a:latin typeface="+mj-lt"/>
                <a:ea typeface="+mj-ea"/>
                <a:cs typeface="+mj-cs"/>
              </a:rPr>
              <a:t>Antifouling</a:t>
            </a:r>
            <a:r>
              <a:rPr lang="nl-NL" altLang="nl-NL" b="1" kern="1200" dirty="0">
                <a:latin typeface="+mj-lt"/>
                <a:ea typeface="+mj-ea"/>
                <a:cs typeface="+mj-cs"/>
              </a:rPr>
              <a:t> en het milieu</a:t>
            </a:r>
            <a:endParaRPr lang="nl-NL" kern="1200" dirty="0">
              <a:latin typeface="+mj-lt"/>
              <a:ea typeface="+mj-ea"/>
              <a:cs typeface="+mj-cs"/>
            </a:endParaRPr>
          </a:p>
        </p:txBody>
      </p:sp>
      <p:pic>
        <p:nvPicPr>
          <p:cNvPr id="3" name="Afbeelding 2">
            <a:extLst>
              <a:ext uri="{FF2B5EF4-FFF2-40B4-BE49-F238E27FC236}">
                <a16:creationId xmlns:a16="http://schemas.microsoft.com/office/drawing/2014/main" id="{5587961A-05A3-6BA3-8F2D-E9CD6FD32D00}"/>
              </a:ext>
            </a:extLst>
          </p:cNvPr>
          <p:cNvPicPr>
            <a:picLocks noChangeAspect="1"/>
          </p:cNvPicPr>
          <p:nvPr/>
        </p:nvPicPr>
        <p:blipFill rotWithShape="1">
          <a:blip r:embed="rId3"/>
          <a:srcRect t="12169" b="3780"/>
          <a:stretch/>
        </p:blipFill>
        <p:spPr>
          <a:xfrm>
            <a:off x="609600" y="1600201"/>
            <a:ext cx="5384800" cy="4525963"/>
          </a:xfrm>
          <a:prstGeom prst="rect">
            <a:avLst/>
          </a:prstGeom>
          <a:noFill/>
        </p:spPr>
      </p:pic>
      <p:sp>
        <p:nvSpPr>
          <p:cNvPr id="7" name="Tekstvak 6">
            <a:extLst>
              <a:ext uri="{FF2B5EF4-FFF2-40B4-BE49-F238E27FC236}">
                <a16:creationId xmlns:a16="http://schemas.microsoft.com/office/drawing/2014/main" id="{C121228A-92D7-1AEC-3C42-200CCA1C81A8}"/>
              </a:ext>
            </a:extLst>
          </p:cNvPr>
          <p:cNvSpPr txBox="1"/>
          <p:nvPr/>
        </p:nvSpPr>
        <p:spPr>
          <a:xfrm>
            <a:off x="6197600" y="1600201"/>
            <a:ext cx="5384800" cy="4525963"/>
          </a:xfrm>
          <a:prstGeom prst="rect">
            <a:avLst/>
          </a:prstGeom>
        </p:spPr>
        <p:txBody>
          <a:bodyPr vert="horz" lIns="91440" tIns="45720" rIns="91440" bIns="45720" rtlCol="0">
            <a:normAutofit/>
          </a:bodyPr>
          <a:lstStyle/>
          <a:p>
            <a:pPr marL="0" indent="0">
              <a:spcBef>
                <a:spcPct val="20000"/>
              </a:spcBef>
              <a:buFont typeface="Arial" panose="020B0604020202020204" pitchFamily="34" charset="0"/>
              <a:buNone/>
            </a:pPr>
            <a:r>
              <a:rPr lang="nl-NL" sz="3600" b="0" i="0" dirty="0">
                <a:effectLst/>
              </a:rPr>
              <a:t>Maar antifouling met koper of zink is giftig voor planten, dieren én mensen. </a:t>
            </a:r>
          </a:p>
          <a:p>
            <a:pPr marL="0" indent="0">
              <a:spcBef>
                <a:spcPct val="20000"/>
              </a:spcBef>
              <a:buFont typeface="Arial" panose="020B0604020202020204" pitchFamily="34" charset="0"/>
              <a:buNone/>
            </a:pPr>
            <a:endParaRPr lang="nl-NL" sz="3600" dirty="0"/>
          </a:p>
          <a:p>
            <a:pPr marL="0" indent="0">
              <a:spcBef>
                <a:spcPct val="20000"/>
              </a:spcBef>
              <a:buFont typeface="Arial" panose="020B0604020202020204" pitchFamily="34" charset="0"/>
              <a:buNone/>
            </a:pPr>
            <a:r>
              <a:rPr lang="nl-NL" sz="3600" b="0" i="0" dirty="0">
                <a:effectLst/>
              </a:rPr>
              <a:t>Er zijn ook  milieuvriendelijke alternatieven.</a:t>
            </a:r>
            <a:endParaRPr lang="nl-NL" sz="3600" dirty="0"/>
          </a:p>
        </p:txBody>
      </p:sp>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CAF4AE7-2CB3-4965-A66E-9EC1E8E45D60}" type="slidenum">
              <a:rPr kumimoji="0" lang="nl-NL"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7</a:t>
            </a:fld>
            <a:endParaRPr kumimoji="0" lang="nl-NL" b="0" i="0" u="none" strike="noStrike" cap="none" spc="0" normalizeH="0" baseline="0" noProof="0">
              <a:ln>
                <a:noFill/>
              </a:ln>
              <a:effectLst/>
              <a:uLnTx/>
              <a:uFillTx/>
            </a:endParaRPr>
          </a:p>
        </p:txBody>
      </p:sp>
    </p:spTree>
    <p:extLst>
      <p:ext uri="{BB962C8B-B14F-4D97-AF65-F5344CB8AC3E}">
        <p14:creationId xmlns:p14="http://schemas.microsoft.com/office/powerpoint/2010/main" val="375927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7EDCA7-8F03-41B8-9262-80D3C03F0301}"/>
              </a:ext>
            </a:extLst>
          </p:cNvPr>
          <p:cNvSpPr>
            <a:spLocks noGrp="1"/>
          </p:cNvSpPr>
          <p:nvPr>
            <p:ph type="title"/>
          </p:nvPr>
        </p:nvSpPr>
        <p:spPr>
          <a:xfrm>
            <a:off x="609600" y="274638"/>
            <a:ext cx="10972800" cy="1143000"/>
          </a:xfrm>
        </p:spPr>
        <p:txBody>
          <a:bodyPr anchor="ctr">
            <a:normAutofit/>
          </a:bodyPr>
          <a:lstStyle/>
          <a:p>
            <a:pPr>
              <a:spcAft>
                <a:spcPts val="600"/>
              </a:spcAft>
            </a:pPr>
            <a:r>
              <a:rPr lang="nl-NL" altLang="nl-NL" b="1" dirty="0" err="1"/>
              <a:t>Antifouling</a:t>
            </a:r>
            <a:r>
              <a:rPr lang="nl-NL" altLang="nl-NL" b="1" dirty="0"/>
              <a:t> en het milieu</a:t>
            </a:r>
            <a:endParaRPr lang="nl-NL" dirty="0"/>
          </a:p>
        </p:txBody>
      </p:sp>
      <p:sp>
        <p:nvSpPr>
          <p:cNvPr id="4" name="Tijdelijke aanduiding voor dianummer 3">
            <a:extLst>
              <a:ext uri="{FF2B5EF4-FFF2-40B4-BE49-F238E27FC236}">
                <a16:creationId xmlns:a16="http://schemas.microsoft.com/office/drawing/2014/main" id="{389482C6-9608-43F3-B471-0E8B913AC5D0}"/>
              </a:ext>
            </a:extLst>
          </p:cNvPr>
          <p:cNvSpPr>
            <a:spLocks noGrp="1"/>
          </p:cNvSpPr>
          <p:nvPr>
            <p:ph type="sldNum" sz="quarter" idx="12"/>
          </p:nvPr>
        </p:nvSpPr>
        <p:spPr>
          <a:xfrm>
            <a:off x="8737600" y="6356351"/>
            <a:ext cx="284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ACAF4AE7-2CB3-4965-A66E-9EC1E8E45D60}" type="slidenum">
              <a:rPr kumimoji="0" lang="nl-NL"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8</a:t>
            </a:fld>
            <a:endParaRPr kumimoji="0" lang="nl-NL" b="0" i="0" u="none" strike="noStrike" kern="1200" cap="none" spc="0" normalizeH="0" baseline="0" noProof="0">
              <a:ln>
                <a:noFill/>
              </a:ln>
              <a:effectLst/>
              <a:uLnTx/>
              <a:uFillTx/>
            </a:endParaRPr>
          </a:p>
        </p:txBody>
      </p:sp>
      <p:sp>
        <p:nvSpPr>
          <p:cNvPr id="5" name="Tijdelijke aanduiding voor inhoud 6">
            <a:extLst>
              <a:ext uri="{FF2B5EF4-FFF2-40B4-BE49-F238E27FC236}">
                <a16:creationId xmlns:a16="http://schemas.microsoft.com/office/drawing/2014/main" id="{B93E901F-C2A6-4878-1D08-34444FF280E1}"/>
              </a:ext>
            </a:extLst>
          </p:cNvPr>
          <p:cNvSpPr txBox="1">
            <a:spLocks/>
          </p:cNvSpPr>
          <p:nvPr/>
        </p:nvSpPr>
        <p:spPr>
          <a:xfrm>
            <a:off x="939383" y="1776984"/>
            <a:ext cx="10972799" cy="4579367"/>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3600" dirty="0">
                <a:solidFill>
                  <a:srgbClr val="000000"/>
                </a:solidFill>
                <a:latin typeface="+mj-lt"/>
              </a:rPr>
              <a:t>‘Zelfslijpende’ antifouling komt langzaam los tijdens het varen en bevat koperhoudende biociden, zink en microplastics. Ook als de boot stilligt komt er antifouling in het water terecht. Dit is giftig voor planten en dieren, en ook voor zwemmers. </a:t>
            </a:r>
          </a:p>
          <a:p>
            <a:pPr marL="0" indent="0">
              <a:buFont typeface="Arial" panose="020B0604020202020204" pitchFamily="34" charset="0"/>
              <a:buNone/>
            </a:pPr>
            <a:endParaRPr lang="nl-NL" sz="3600" dirty="0">
              <a:solidFill>
                <a:srgbClr val="000000"/>
              </a:solidFill>
              <a:latin typeface="+mj-lt"/>
            </a:endParaRPr>
          </a:p>
          <a:p>
            <a:pPr marL="0" indent="0">
              <a:buFont typeface="Arial" panose="020B0604020202020204" pitchFamily="34" charset="0"/>
              <a:buNone/>
            </a:pPr>
            <a:r>
              <a:rPr lang="nl-NL" sz="3600" dirty="0">
                <a:solidFill>
                  <a:srgbClr val="000000"/>
                </a:solidFill>
                <a:latin typeface="+mj-lt"/>
              </a:rPr>
              <a:t>In veel Nederlandse plassen en rivieren zijn de concentraties koper en zink boven de wettelijke norm.</a:t>
            </a:r>
            <a:endParaRPr lang="nl-NL" sz="3600" dirty="0">
              <a:latin typeface="+mj-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nl-NL"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916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0C023C-40AA-866F-59C5-2A86C859D0A5}"/>
              </a:ext>
            </a:extLst>
          </p:cNvPr>
          <p:cNvSpPr>
            <a:spLocks noGrp="1"/>
          </p:cNvSpPr>
          <p:nvPr>
            <p:ph type="title"/>
          </p:nvPr>
        </p:nvSpPr>
        <p:spPr/>
        <p:txBody>
          <a:bodyPr/>
          <a:lstStyle/>
          <a:p>
            <a:r>
              <a:rPr lang="nl-NL" b="1" dirty="0"/>
              <a:t>Ja, zink is een probleem</a:t>
            </a:r>
          </a:p>
        </p:txBody>
      </p:sp>
      <p:sp>
        <p:nvSpPr>
          <p:cNvPr id="5" name="Tijdelijke aanduiding voor dianummer 4">
            <a:extLst>
              <a:ext uri="{FF2B5EF4-FFF2-40B4-BE49-F238E27FC236}">
                <a16:creationId xmlns:a16="http://schemas.microsoft.com/office/drawing/2014/main" id="{0F0962E5-9F3B-D761-2ECD-E52FFC2858DC}"/>
              </a:ext>
            </a:extLst>
          </p:cNvPr>
          <p:cNvSpPr>
            <a:spLocks noGrp="1"/>
          </p:cNvSpPr>
          <p:nvPr>
            <p:ph type="sldNum" sz="quarter" idx="12"/>
          </p:nvPr>
        </p:nvSpPr>
        <p:spPr/>
        <p:txBody>
          <a:bodyPr/>
          <a:lstStyle/>
          <a:p>
            <a:fld id="{ACAF4AE7-2CB3-4965-A66E-9EC1E8E45D60}" type="slidenum">
              <a:rPr lang="nl-NL" smtClean="0"/>
              <a:pPr/>
              <a:t>9</a:t>
            </a:fld>
            <a:endParaRPr lang="nl-NL"/>
          </a:p>
        </p:txBody>
      </p:sp>
      <p:pic>
        <p:nvPicPr>
          <p:cNvPr id="7" name="Afbeelding 6">
            <a:extLst>
              <a:ext uri="{FF2B5EF4-FFF2-40B4-BE49-F238E27FC236}">
                <a16:creationId xmlns:a16="http://schemas.microsoft.com/office/drawing/2014/main" id="{1346EF77-373C-66B3-F5B9-E43210EF6AC6}"/>
              </a:ext>
            </a:extLst>
          </p:cNvPr>
          <p:cNvPicPr>
            <a:picLocks noChangeAspect="1"/>
          </p:cNvPicPr>
          <p:nvPr/>
        </p:nvPicPr>
        <p:blipFill rotWithShape="1">
          <a:blip r:embed="rId3"/>
          <a:srcRect l="17827" t="39729" r="53260" b="5873"/>
          <a:stretch/>
        </p:blipFill>
        <p:spPr>
          <a:xfrm>
            <a:off x="-1" y="1616765"/>
            <a:ext cx="4585251" cy="4850295"/>
          </a:xfrm>
          <a:prstGeom prst="rect">
            <a:avLst/>
          </a:prstGeom>
        </p:spPr>
      </p:pic>
      <p:pic>
        <p:nvPicPr>
          <p:cNvPr id="9" name="Afbeelding 8">
            <a:extLst>
              <a:ext uri="{FF2B5EF4-FFF2-40B4-BE49-F238E27FC236}">
                <a16:creationId xmlns:a16="http://schemas.microsoft.com/office/drawing/2014/main" id="{BA39D2F6-9FD1-289A-97ED-05E935AA8DC9}"/>
              </a:ext>
            </a:extLst>
          </p:cNvPr>
          <p:cNvPicPr>
            <a:picLocks noChangeAspect="1"/>
          </p:cNvPicPr>
          <p:nvPr/>
        </p:nvPicPr>
        <p:blipFill rotWithShape="1">
          <a:blip r:embed="rId3"/>
          <a:srcRect l="48586" t="23562" r="15979" b="5872"/>
          <a:stretch/>
        </p:blipFill>
        <p:spPr>
          <a:xfrm>
            <a:off x="4147931" y="1616765"/>
            <a:ext cx="4320207" cy="4837044"/>
          </a:xfrm>
          <a:prstGeom prst="rect">
            <a:avLst/>
          </a:prstGeom>
        </p:spPr>
      </p:pic>
      <p:sp>
        <p:nvSpPr>
          <p:cNvPr id="11" name="Tekstvak 10">
            <a:extLst>
              <a:ext uri="{FF2B5EF4-FFF2-40B4-BE49-F238E27FC236}">
                <a16:creationId xmlns:a16="http://schemas.microsoft.com/office/drawing/2014/main" id="{74345DB1-AECD-81AB-0095-3FDB4D135FC6}"/>
              </a:ext>
            </a:extLst>
          </p:cNvPr>
          <p:cNvSpPr txBox="1"/>
          <p:nvPr/>
        </p:nvSpPr>
        <p:spPr>
          <a:xfrm>
            <a:off x="8468138" y="2053652"/>
            <a:ext cx="3233532" cy="3416320"/>
          </a:xfrm>
          <a:prstGeom prst="rect">
            <a:avLst/>
          </a:prstGeom>
          <a:noFill/>
        </p:spPr>
        <p:txBody>
          <a:bodyPr wrap="square" rtlCol="0">
            <a:spAutoFit/>
          </a:bodyPr>
          <a:lstStyle/>
          <a:p>
            <a:r>
              <a:rPr lang="nl-NL" sz="3600" dirty="0"/>
              <a:t>Koper: </a:t>
            </a:r>
          </a:p>
          <a:p>
            <a:r>
              <a:rPr lang="nl-NL" sz="3600" dirty="0">
                <a:solidFill>
                  <a:srgbClr val="FF0000"/>
                </a:solidFill>
              </a:rPr>
              <a:t>8% voldoet NIET</a:t>
            </a:r>
          </a:p>
          <a:p>
            <a:endParaRPr lang="nl-NL" sz="3600" dirty="0"/>
          </a:p>
          <a:p>
            <a:r>
              <a:rPr lang="nl-NL" sz="3600" dirty="0"/>
              <a:t>Zink: </a:t>
            </a:r>
          </a:p>
          <a:p>
            <a:r>
              <a:rPr lang="nl-NL" sz="3600" dirty="0">
                <a:solidFill>
                  <a:srgbClr val="FF0000"/>
                </a:solidFill>
              </a:rPr>
              <a:t>42% voldoet NIET</a:t>
            </a:r>
          </a:p>
        </p:txBody>
      </p:sp>
    </p:spTree>
    <p:extLst>
      <p:ext uri="{BB962C8B-B14F-4D97-AF65-F5344CB8AC3E}">
        <p14:creationId xmlns:p14="http://schemas.microsoft.com/office/powerpoint/2010/main" val="505103551"/>
      </p:ext>
    </p:extLst>
  </p:cSld>
  <p:clrMapOvr>
    <a:masterClrMapping/>
  </p:clrMapOvr>
</p:sld>
</file>

<file path=ppt/theme/theme1.xml><?xml version="1.0" encoding="utf-8"?>
<a:theme xmlns:a="http://schemas.openxmlformats.org/drawingml/2006/main" name="Sjabloon 13.01.15">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9E8AA12B6A4C489CF331B04A99C08D" ma:contentTypeVersion="19" ma:contentTypeDescription="Een nieuw document maken." ma:contentTypeScope="" ma:versionID="5a8e484096d34acddf90119f1ba0828b">
  <xsd:schema xmlns:xsd="http://www.w3.org/2001/XMLSchema" xmlns:xs="http://www.w3.org/2001/XMLSchema" xmlns:p="http://schemas.microsoft.com/office/2006/metadata/properties" xmlns:ns2="37b25734-46da-47b3-835c-cedde16c5f33" xmlns:ns3="fc212aa3-d452-4386-b166-ed8ed3b57f83" targetNamespace="http://schemas.microsoft.com/office/2006/metadata/properties" ma:root="true" ma:fieldsID="cbf0fd554198870eca0552f88102cca4" ns2:_="" ns3:_="">
    <xsd:import namespace="37b25734-46da-47b3-835c-cedde16c5f33"/>
    <xsd:import namespace="fc212aa3-d452-4386-b166-ed8ed3b57f8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2:TaxKeywordTaxHTField" minOccurs="0"/>
                <xsd:element ref="ns2:TaxCatchAll" minOccurs="0"/>
                <xsd:element ref="ns3:Tags"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25734-46da-47b3-835c-cedde16c5f33"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element name="TaxKeywordTaxHTField" ma:index="15" nillable="true" ma:taxonomy="true" ma:internalName="TaxKeywordTaxHTField" ma:taxonomyFieldName="TaxKeyword" ma:displayName="Ondernemingstrefwoorden" ma:fieldId="{23f27201-bee3-471e-b2e7-b64fd8b7ca38}" ma:taxonomyMulti="true" ma:sspId="fd9ca252-22d1-499e-a988-5107a32143d2"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5530d2b2-07dd-4357-b90f-53ad13e36ba9}" ma:internalName="TaxCatchAll" ma:showField="CatchAllData" ma:web="37b25734-46da-47b3-835c-cedde16c5f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212aa3-d452-4386-b166-ed8ed3b57f8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Tags" ma:index="17" nillable="true" ma:displayName="Tags" ma:internalName="Tags">
      <xsd:simpleType>
        <xsd:restriction base="dms:Note">
          <xsd:maxLength value="255"/>
        </xsd:restriction>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gs xmlns="fc212aa3-d452-4386-b166-ed8ed3b57f83" xsi:nil="true"/>
    <TaxCatchAll xmlns="37b25734-46da-47b3-835c-cedde16c5f33" xsi:nil="true"/>
    <TaxKeywordTaxHTField xmlns="37b25734-46da-47b3-835c-cedde16c5f33">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4C5A0F-B0C1-4BC0-91AF-753D426213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b25734-46da-47b3-835c-cedde16c5f33"/>
    <ds:schemaRef ds:uri="fc212aa3-d452-4386-b166-ed8ed3b57f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79889D-F0B8-4C7A-A359-300C04938585}">
  <ds:schemaRefs>
    <ds:schemaRef ds:uri="http://schemas.microsoft.com/office/2006/documentManagement/types"/>
    <ds:schemaRef ds:uri="http://purl.org/dc/terms/"/>
    <ds:schemaRef ds:uri="fc212aa3-d452-4386-b166-ed8ed3b57f83"/>
    <ds:schemaRef ds:uri="http://schemas.microsoft.com/office/infopath/2007/PartnerControls"/>
    <ds:schemaRef ds:uri="http://purl.org/dc/dcmitype/"/>
    <ds:schemaRef ds:uri="37b25734-46da-47b3-835c-cedde16c5f33"/>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1E48A42-03AA-44F8-8ECC-100E44AADC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7399</TotalTime>
  <Words>2466</Words>
  <Application>Microsoft Office PowerPoint</Application>
  <PresentationFormat>Breedbeeld</PresentationFormat>
  <Paragraphs>296</Paragraphs>
  <Slides>37</Slides>
  <Notes>36</Notes>
  <HiddenSlides>10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37</vt:i4>
      </vt:variant>
    </vt:vector>
  </HeadingPairs>
  <TitlesOfParts>
    <vt:vector size="42" baseType="lpstr">
      <vt:lpstr>Arial</vt:lpstr>
      <vt:lpstr>Calibri</vt:lpstr>
      <vt:lpstr>Courier New</vt:lpstr>
      <vt:lpstr>Open Sans</vt:lpstr>
      <vt:lpstr>Sjabloon 13.01.15</vt:lpstr>
      <vt:lpstr>Antifouling </vt:lpstr>
      <vt:lpstr>PowerPoint-presentatie</vt:lpstr>
      <vt:lpstr>PowerPoint-presentatie</vt:lpstr>
      <vt:lpstr>Wat is Antifouling </vt:lpstr>
      <vt:lpstr>Film milieucentraal</vt:lpstr>
      <vt:lpstr>Antifouling en het milieu</vt:lpstr>
      <vt:lpstr>Antifouling en het milieu</vt:lpstr>
      <vt:lpstr>Antifouling en het milieu</vt:lpstr>
      <vt:lpstr>Ja, zink is een probleem</vt:lpstr>
      <vt:lpstr>Antifouling en milieurisico’s</vt:lpstr>
      <vt:lpstr>Peiling: wat willen we? </vt:lpstr>
      <vt:lpstr>Stelling: wat willen we? </vt:lpstr>
      <vt:lpstr>Keuze Antifouling: wat werkt voor jou?  </vt:lpstr>
      <vt:lpstr>PowerPoint-presentatie</vt:lpstr>
      <vt:lpstr>Antifouling Alternatieven</vt:lpstr>
      <vt:lpstr>Antifouling Alternatieven </vt:lpstr>
      <vt:lpstr>Antifouling Alternatieven </vt:lpstr>
      <vt:lpstr>Antifouling Alternatieven</vt:lpstr>
      <vt:lpstr>Antifouling Alternatieven</vt:lpstr>
      <vt:lpstr>Antifouling Alternatieven </vt:lpstr>
      <vt:lpstr>Milieubelastende Antifouling</vt:lpstr>
      <vt:lpstr>Milieubelastende Antifouling </vt:lpstr>
      <vt:lpstr>Intermezzo: regelgeving</vt:lpstr>
      <vt:lpstr>Intermezzo: regelgeving 2</vt:lpstr>
      <vt:lpstr>Intermezzo: regelgeving 3</vt:lpstr>
      <vt:lpstr>Intermezzo: regelgeving 4</vt:lpstr>
      <vt:lpstr>Onafhankelijke praktijktest </vt:lpstr>
      <vt:lpstr>Peiling: wat doen we zelf? </vt:lpstr>
      <vt:lpstr>Het hoeft niet morgen</vt:lpstr>
      <vt:lpstr>Toxic stress oppervlaktewater</vt:lpstr>
      <vt:lpstr>Waarom duurt het zo lang?</vt:lpstr>
      <vt:lpstr>Quick wins: ideeën</vt:lpstr>
      <vt:lpstr>Quick wins: meer ideeën</vt:lpstr>
      <vt:lpstr>Quick wins: meer ideeën</vt:lpstr>
      <vt:lpstr>Hoe krijgen we de buurman/vrouw mee</vt:lpstr>
      <vt:lpstr>Antifouling </vt:lpstr>
      <vt:lpstr>Antifouling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Sjoerd van der Helm</dc:creator>
  <cp:lastModifiedBy>Peter Bakker</cp:lastModifiedBy>
  <cp:revision>40</cp:revision>
  <cp:lastPrinted>2023-02-18T18:22:36Z</cp:lastPrinted>
  <dcterms:created xsi:type="dcterms:W3CDTF">2022-06-20T09:45:51Z</dcterms:created>
  <dcterms:modified xsi:type="dcterms:W3CDTF">2023-02-19T18:13:34Z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0x010100E89E8AA12B6A4C489CF331B04A99C08D</vt:lpwstr>
  </property>
  <property fmtid="{D5CDD505-2E9C-101B-9397-08002B2CF9AE}" pid="3" name="TaxKeyword">
    <vt:lpwstr/>
  </property>
</Properties>
</file>